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66" r:id="rId4"/>
    <p:sldId id="258" r:id="rId5"/>
    <p:sldId id="267" r:id="rId6"/>
    <p:sldId id="259" r:id="rId7"/>
    <p:sldId id="260" r:id="rId8"/>
    <p:sldId id="268" r:id="rId9"/>
    <p:sldId id="261" r:id="rId10"/>
    <p:sldId id="264" r:id="rId11"/>
    <p:sldId id="263" r:id="rId12"/>
  </p:sldIdLst>
  <p:sldSz cx="14630400" cy="8229600"/>
  <p:notesSz cx="8229600" cy="14630400"/>
  <p:embeddedFontLst>
    <p:embeddedFont>
      <p:font typeface="Heebo Bold" panose="020B0604020202020204" charset="-79"/>
      <p:bold r:id="rId14"/>
    </p:embeddedFont>
    <p:embeddedFont>
      <p:font typeface="Heebo Light" pitchFamily="2" charset="-79"/>
      <p:regular r:id="rId15"/>
    </p:embeddedFont>
    <p:embeddedFont>
      <p:font typeface="Montserrat" panose="00000500000000000000" pitchFamily="2" charset="-94"/>
      <p:regular r:id="rId16"/>
    </p:embeddedFont>
    <p:embeddedFont>
      <p:font typeface="Noto Sans TC" panose="020B0604020202020204" charset="0"/>
      <p:regular r:id="rId17"/>
    </p:embeddedFont>
    <p:embeddedFont>
      <p:font typeface="Sora Medium" panose="020B0604020202020204" charset="0"/>
      <p:regular r:id="rId18"/>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6" d="100"/>
          <a:sy n="96"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32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566F-83AE-EFAB-C94A-0B49FA28B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4E909-A67D-9D61-8A01-61FD0C6AF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6D8DC-2EDC-861B-6998-CC759716FB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2D21C9-22B7-CA05-E945-67AAF6770639}"/>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0923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5AB1E-2474-0926-58C6-F6C3EF7A2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F7B9C-D6EF-AFF8-9ACE-95EF80881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98D65-51C7-BA41-237C-D0397E5E81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4F573-7BD2-0B24-C9E7-9DBEC5E314B8}"/>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26103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4672-6EB6-3CFD-14D7-03726C8B2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F533C-A87C-0811-36C3-26DA48E4C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6EC05-80E0-DBD5-7EAB-9A44720FA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B5AB4-0C9A-E2FB-3428-069C60DDFBC8}"/>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806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280190" y="1821180"/>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Oyun Geliştirme Motorları: Kapsamlı Bir Bakış</a:t>
            </a:r>
            <a:endParaRPr lang="en-US" sz="4450" dirty="0"/>
          </a:p>
        </p:txBody>
      </p:sp>
      <p:sp>
        <p:nvSpPr>
          <p:cNvPr id="4" name="Text 1"/>
          <p:cNvSpPr/>
          <p:nvPr/>
        </p:nvSpPr>
        <p:spPr>
          <a:xfrm>
            <a:off x="6280190" y="3578900"/>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Bu sunumda, oyun geliştirme dünyasının temel taşlarından olan oyun motorlarını derinlemesine inceleyeceğiz. Farklı motorların özelliklerini, avantajlarını ve dezavantajlarını karşılaştırarak, hangi motorun hangi proje için daha uygun olduğuna dair kapsamlı bir rehber sunacağız. Grafik performansından kodlama kolaylığına, topluluk desteğinden gerçek proje örneklerine kadar pek çok farklı açıyı ele alacağız.</a:t>
            </a:r>
            <a:endParaRPr lang="en-US" sz="1750" dirty="0"/>
          </a:p>
        </p:txBody>
      </p:sp>
      <p:sp>
        <p:nvSpPr>
          <p:cNvPr id="7" name="Text 3"/>
          <p:cNvSpPr/>
          <p:nvPr/>
        </p:nvSpPr>
        <p:spPr>
          <a:xfrm>
            <a:off x="6280190" y="6041857"/>
            <a:ext cx="2228731" cy="396835"/>
          </a:xfrm>
          <a:prstGeom prst="rect">
            <a:avLst/>
          </a:prstGeom>
          <a:noFill/>
          <a:ln/>
        </p:spPr>
        <p:txBody>
          <a:bodyPr wrap="none" lIns="0" tIns="0" rIns="0" bIns="0" rtlCol="0" anchor="t"/>
          <a:lstStyle/>
          <a:p>
            <a:pPr marL="0" indent="0" algn="l">
              <a:lnSpc>
                <a:spcPts val="3100"/>
              </a:lnSpc>
              <a:buNone/>
            </a:pPr>
            <a:r>
              <a:rPr lang="tr-TR" sz="2200" b="1" dirty="0">
                <a:solidFill>
                  <a:srgbClr val="DCD7E5"/>
                </a:solidFill>
                <a:latin typeface="Heebo Bold" pitchFamily="34" charset="0"/>
                <a:ea typeface="Heebo Bold" pitchFamily="34" charset="-122"/>
                <a:cs typeface="Heebo Bold" pitchFamily="34" charset="-120"/>
              </a:rPr>
              <a:t>İ.</a:t>
            </a:r>
            <a:r>
              <a:rPr lang="en-US" sz="2200" b="1" dirty="0">
                <a:solidFill>
                  <a:srgbClr val="DCD7E5"/>
                </a:solidFill>
                <a:latin typeface="Heebo Bold" pitchFamily="34" charset="0"/>
                <a:ea typeface="Heebo Bold" pitchFamily="34" charset="-122"/>
                <a:cs typeface="Heebo Bold" pitchFamily="34" charset="-120"/>
              </a:rPr>
              <a:t> Nezih Doğan</a:t>
            </a:r>
            <a:endParaRPr lang="en-US" sz="2200" dirty="0"/>
          </a:p>
        </p:txBody>
      </p:sp>
      <p:sp>
        <p:nvSpPr>
          <p:cNvPr id="8" name="Dikdörtgen: Tek Köşesi Kesik 7">
            <a:extLst>
              <a:ext uri="{FF2B5EF4-FFF2-40B4-BE49-F238E27FC236}">
                <a16:creationId xmlns:a16="http://schemas.microsoft.com/office/drawing/2014/main" id="{DC528BE7-8980-85A5-B9DD-AF398DC376D5}"/>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multimedya yazılımı, grafik yazılımı, yazılım içeren bir resim&#10;&#10;Yapay zeka tarafından oluşturulan içerik yanlış olabilir.">
            <a:extLst>
              <a:ext uri="{FF2B5EF4-FFF2-40B4-BE49-F238E27FC236}">
                <a16:creationId xmlns:a16="http://schemas.microsoft.com/office/drawing/2014/main" id="{C9572463-32D9-4003-C8D5-A287BFC3D4D4}"/>
              </a:ext>
            </a:extLst>
          </p:cNvPr>
          <p:cNvPicPr>
            <a:picLocks noChangeAspect="1"/>
          </p:cNvPicPr>
          <p:nvPr/>
        </p:nvPicPr>
        <p:blipFill>
          <a:blip r:embed="rId3"/>
          <a:stretch>
            <a:fillRect/>
          </a:stretch>
        </p:blipFill>
        <p:spPr>
          <a:xfrm>
            <a:off x="409314" y="794139"/>
            <a:ext cx="5472295" cy="3075807"/>
          </a:xfrm>
          <a:prstGeom prst="rect">
            <a:avLst/>
          </a:prstGeom>
        </p:spPr>
      </p:pic>
      <p:pic>
        <p:nvPicPr>
          <p:cNvPr id="12" name="Resim 11" descr="ekran görüntüsü, 3B modelleme, grafik yazılımı, multimedya yazılımı içeren bir resim&#10;&#10;Yapay zeka tarafından oluşturulan içerik yanlış olabilir.">
            <a:extLst>
              <a:ext uri="{FF2B5EF4-FFF2-40B4-BE49-F238E27FC236}">
                <a16:creationId xmlns:a16="http://schemas.microsoft.com/office/drawing/2014/main" id="{0BD24BF5-32B2-4FB4-FF10-7FABDD80AC32}"/>
              </a:ext>
            </a:extLst>
          </p:cNvPr>
          <p:cNvPicPr>
            <a:picLocks noChangeAspect="1"/>
          </p:cNvPicPr>
          <p:nvPr/>
        </p:nvPicPr>
        <p:blipFill>
          <a:blip r:embed="rId4"/>
          <a:stretch>
            <a:fillRect/>
          </a:stretch>
        </p:blipFill>
        <p:spPr>
          <a:xfrm>
            <a:off x="409314" y="4114800"/>
            <a:ext cx="5472295" cy="2955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13711" y="4052441"/>
            <a:ext cx="5722025"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Soru-Cevap Bölümü</a:t>
            </a:r>
            <a:endParaRPr lang="en-US" sz="4450" dirty="0"/>
          </a:p>
        </p:txBody>
      </p:sp>
      <p:sp>
        <p:nvSpPr>
          <p:cNvPr id="3" name="Text 1"/>
          <p:cNvSpPr/>
          <p:nvPr/>
        </p:nvSpPr>
        <p:spPr>
          <a:xfrm>
            <a:off x="793790" y="512397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Şimdi de sizlerden gelen soruları yanıtlayacağımız bölüme geçiyoruz. İşte önceden hazırlanmış bazı sorular:</a:t>
            </a:r>
            <a:endParaRPr lang="en-US" sz="1750" dirty="0"/>
          </a:p>
        </p:txBody>
      </p:sp>
      <p:sp>
        <p:nvSpPr>
          <p:cNvPr id="4" name="Text 2"/>
          <p:cNvSpPr/>
          <p:nvPr/>
        </p:nvSpPr>
        <p:spPr>
          <a:xfrm>
            <a:off x="793790" y="57420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Hangi motor daha az sistem kaynağı tüketiyor?</a:t>
            </a:r>
            <a:endParaRPr lang="en-US" sz="1750" dirty="0"/>
          </a:p>
        </p:txBody>
      </p:sp>
      <p:sp>
        <p:nvSpPr>
          <p:cNvPr id="5" name="Text 3"/>
          <p:cNvSpPr/>
          <p:nvPr/>
        </p:nvSpPr>
        <p:spPr>
          <a:xfrm>
            <a:off x="793790" y="618422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Hangi motor daha eski ve endüstride daha çok tercih ediliyor?</a:t>
            </a:r>
            <a:endParaRPr lang="en-US" sz="1750" dirty="0"/>
          </a:p>
        </p:txBody>
      </p:sp>
      <p:sp>
        <p:nvSpPr>
          <p:cNvPr id="6" name="Text 4"/>
          <p:cNvSpPr/>
          <p:nvPr/>
        </p:nvSpPr>
        <p:spPr>
          <a:xfrm>
            <a:off x="793790" y="66264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Unity’de yazılan bir kod Unreal’da kullanılabilir mi?</a:t>
            </a:r>
            <a:endParaRPr lang="en-US" sz="1750" dirty="0"/>
          </a:p>
        </p:txBody>
      </p:sp>
      <p:sp>
        <p:nvSpPr>
          <p:cNvPr id="7" name="Text 5"/>
          <p:cNvSpPr/>
          <p:nvPr/>
        </p:nvSpPr>
        <p:spPr>
          <a:xfrm>
            <a:off x="793790" y="706862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Bu motorlarla sadece 3D oyun mu yapılır, 2D için hangisi uygun?</a:t>
            </a:r>
            <a:endParaRPr lang="en-US" sz="1750" dirty="0"/>
          </a:p>
        </p:txBody>
      </p:sp>
      <p:sp>
        <p:nvSpPr>
          <p:cNvPr id="8" name="Dikdörtgen: Tek Köşesi Kesik 7">
            <a:extLst>
              <a:ext uri="{FF2B5EF4-FFF2-40B4-BE49-F238E27FC236}">
                <a16:creationId xmlns:a16="http://schemas.microsoft.com/office/drawing/2014/main" id="{6F2C03DF-924F-51CB-C048-CD04213AD2DB}"/>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gökyüzü, mobilya, sandalye, çizgi film içeren bir resim&#10;&#10;Yapay zeka tarafından oluşturulan içerik yanlış olabilir.">
            <a:extLst>
              <a:ext uri="{FF2B5EF4-FFF2-40B4-BE49-F238E27FC236}">
                <a16:creationId xmlns:a16="http://schemas.microsoft.com/office/drawing/2014/main" id="{E4DDDEB8-9753-25AA-7756-18FAD17CD8AC}"/>
              </a:ext>
            </a:extLst>
          </p:cNvPr>
          <p:cNvPicPr>
            <a:picLocks noChangeAspect="1"/>
          </p:cNvPicPr>
          <p:nvPr/>
        </p:nvPicPr>
        <p:blipFill>
          <a:blip r:embed="rId3"/>
          <a:stretch>
            <a:fillRect/>
          </a:stretch>
        </p:blipFill>
        <p:spPr>
          <a:xfrm>
            <a:off x="7175077" y="656066"/>
            <a:ext cx="6794290" cy="3821788"/>
          </a:xfrm>
          <a:prstGeom prst="rect">
            <a:avLst/>
          </a:prstGeom>
        </p:spPr>
      </p:pic>
      <p:pic>
        <p:nvPicPr>
          <p:cNvPr id="12" name="Resim 11" descr="kurgusal karakter, çizgi film, ekran görüntüsü, aksiyon figürü içeren bir resim&#10;&#10;Yapay zeka tarafından oluşturulan içerik yanlış olabilir.">
            <a:extLst>
              <a:ext uri="{FF2B5EF4-FFF2-40B4-BE49-F238E27FC236}">
                <a16:creationId xmlns:a16="http://schemas.microsoft.com/office/drawing/2014/main" id="{24BA9A30-280D-FBA6-D951-A6F40A810D86}"/>
              </a:ext>
            </a:extLst>
          </p:cNvPr>
          <p:cNvPicPr>
            <a:picLocks noChangeAspect="1"/>
          </p:cNvPicPr>
          <p:nvPr/>
        </p:nvPicPr>
        <p:blipFill>
          <a:blip r:embed="rId4"/>
          <a:stretch>
            <a:fillRect/>
          </a:stretch>
        </p:blipFill>
        <p:spPr>
          <a:xfrm>
            <a:off x="1803901" y="1016387"/>
            <a:ext cx="4234462" cy="23114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793790" y="396710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Kapanış</a:t>
            </a:r>
            <a:endParaRPr lang="en-US" sz="4450" dirty="0"/>
          </a:p>
        </p:txBody>
      </p:sp>
      <p:sp>
        <p:nvSpPr>
          <p:cNvPr id="4" name="Text 1"/>
          <p:cNvSpPr/>
          <p:nvPr/>
        </p:nvSpPr>
        <p:spPr>
          <a:xfrm>
            <a:off x="793790" y="520350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Bu sunumda, oyun geliştirme motorlarını </a:t>
            </a:r>
            <a:r>
              <a:rPr lang="en-US" sz="1750" dirty="0" err="1">
                <a:solidFill>
                  <a:srgbClr val="DCD7E5"/>
                </a:solidFill>
                <a:latin typeface="Heebo Light" pitchFamily="34" charset="0"/>
                <a:ea typeface="Heebo Light" pitchFamily="34" charset="-122"/>
                <a:cs typeface="Heebo Light" pitchFamily="34" charset="-120"/>
              </a:rPr>
              <a:t>derinlemesine</a:t>
            </a:r>
            <a:r>
              <a:rPr lang="en-US" sz="1750" dirty="0">
                <a:solidFill>
                  <a:srgbClr val="DCD7E5"/>
                </a:solidFill>
                <a:latin typeface="Heebo Light" pitchFamily="34" charset="0"/>
                <a:ea typeface="Heebo Light" pitchFamily="34" charset="-122"/>
                <a:cs typeface="Heebo Light" pitchFamily="34" charset="-120"/>
              </a:rPr>
              <a:t> </a:t>
            </a:r>
            <a:r>
              <a:rPr lang="en-US" sz="1750" dirty="0" err="1">
                <a:solidFill>
                  <a:srgbClr val="DCD7E5"/>
                </a:solidFill>
                <a:latin typeface="Heebo Light" pitchFamily="34" charset="0"/>
                <a:ea typeface="Heebo Light" pitchFamily="34" charset="-122"/>
                <a:cs typeface="Heebo Light" pitchFamily="34" charset="-120"/>
              </a:rPr>
              <a:t>inceledi</a:t>
            </a:r>
            <a:r>
              <a:rPr lang="tr-TR" sz="1750" dirty="0">
                <a:solidFill>
                  <a:srgbClr val="DCD7E5"/>
                </a:solidFill>
                <a:latin typeface="Heebo Light" pitchFamily="34" charset="0"/>
                <a:ea typeface="Heebo Light" pitchFamily="34" charset="-122"/>
                <a:cs typeface="Heebo Light" pitchFamily="34" charset="-120"/>
              </a:rPr>
              <a:t>m.</a:t>
            </a:r>
            <a:r>
              <a:rPr lang="en-US" sz="1750" dirty="0">
                <a:solidFill>
                  <a:srgbClr val="DCD7E5"/>
                </a:solidFill>
                <a:latin typeface="Heebo Light" pitchFamily="34" charset="0"/>
                <a:ea typeface="Heebo Light" pitchFamily="34" charset="-122"/>
                <a:cs typeface="Heebo Light" pitchFamily="34" charset="-120"/>
              </a:rPr>
              <a:t> Farklı motorların özelliklerini, avantajlarını ve dezavantajlarını karşılaştırarak, hangi motorun hangi proje için daha uygun olduğuna dair kapsamlı bir </a:t>
            </a:r>
            <a:r>
              <a:rPr lang="en-US" sz="1750" dirty="0" err="1">
                <a:solidFill>
                  <a:srgbClr val="DCD7E5"/>
                </a:solidFill>
                <a:latin typeface="Heebo Light" pitchFamily="34" charset="0"/>
                <a:ea typeface="Heebo Light" pitchFamily="34" charset="-122"/>
                <a:cs typeface="Heebo Light" pitchFamily="34" charset="-120"/>
              </a:rPr>
              <a:t>rehber</a:t>
            </a:r>
            <a:r>
              <a:rPr lang="en-US" sz="1750" dirty="0">
                <a:solidFill>
                  <a:srgbClr val="DCD7E5"/>
                </a:solidFill>
                <a:latin typeface="Heebo Light" pitchFamily="34" charset="0"/>
                <a:ea typeface="Heebo Light" pitchFamily="34" charset="-122"/>
                <a:cs typeface="Heebo Light" pitchFamily="34" charset="-120"/>
              </a:rPr>
              <a:t> </a:t>
            </a:r>
            <a:r>
              <a:rPr lang="en-US" sz="1750" dirty="0" err="1">
                <a:solidFill>
                  <a:srgbClr val="DCD7E5"/>
                </a:solidFill>
                <a:latin typeface="Heebo Light" pitchFamily="34" charset="0"/>
                <a:ea typeface="Heebo Light" pitchFamily="34" charset="-122"/>
                <a:cs typeface="Heebo Light" pitchFamily="34" charset="-120"/>
              </a:rPr>
              <a:t>sundu</a:t>
            </a:r>
            <a:r>
              <a:rPr lang="tr-TR" sz="1750" dirty="0">
                <a:solidFill>
                  <a:srgbClr val="DCD7E5"/>
                </a:solidFill>
                <a:latin typeface="Heebo Light" pitchFamily="34" charset="0"/>
                <a:ea typeface="Heebo Light" pitchFamily="34" charset="-122"/>
                <a:cs typeface="Heebo Light" pitchFamily="34" charset="-120"/>
              </a:rPr>
              <a:t>m.</a:t>
            </a:r>
            <a:endParaRPr lang="en-US" sz="1750" dirty="0"/>
          </a:p>
        </p:txBody>
      </p:sp>
      <p:sp>
        <p:nvSpPr>
          <p:cNvPr id="5" name="Text 2"/>
          <p:cNvSpPr/>
          <p:nvPr/>
        </p:nvSpPr>
        <p:spPr>
          <a:xfrm>
            <a:off x="793790" y="6184463"/>
            <a:ext cx="13042821" cy="725805"/>
          </a:xfrm>
          <a:prstGeom prst="rect">
            <a:avLst/>
          </a:prstGeom>
          <a:noFill/>
          <a:ln/>
        </p:spPr>
        <p:txBody>
          <a:bodyPr wrap="square" lIns="0" tIns="0" rIns="0" bIns="0" rtlCol="0" anchor="t"/>
          <a:lstStyle/>
          <a:p>
            <a:pPr marL="0" indent="0" algn="l">
              <a:lnSpc>
                <a:spcPts val="2850"/>
              </a:lnSpc>
              <a:buNone/>
            </a:pPr>
            <a:r>
              <a:rPr lang="en-US" sz="1750" dirty="0" err="1">
                <a:solidFill>
                  <a:srgbClr val="DCD7E5"/>
                </a:solidFill>
                <a:latin typeface="Heebo Light" pitchFamily="34" charset="0"/>
                <a:ea typeface="Heebo Light" pitchFamily="34" charset="-122"/>
                <a:cs typeface="Heebo Light" pitchFamily="34" charset="-120"/>
              </a:rPr>
              <a:t>Umarı</a:t>
            </a:r>
            <a:r>
              <a:rPr lang="tr-TR" sz="1750" dirty="0">
                <a:solidFill>
                  <a:srgbClr val="DCD7E5"/>
                </a:solidFill>
                <a:latin typeface="Heebo Light" pitchFamily="34" charset="0"/>
                <a:ea typeface="Heebo Light" pitchFamily="34" charset="-122"/>
                <a:cs typeface="Heebo Light" pitchFamily="34" charset="-120"/>
              </a:rPr>
              <a:t>m</a:t>
            </a:r>
            <a:r>
              <a:rPr lang="en-US" sz="1750" dirty="0">
                <a:solidFill>
                  <a:srgbClr val="DCD7E5"/>
                </a:solidFill>
                <a:latin typeface="Heebo Light" pitchFamily="34" charset="0"/>
                <a:ea typeface="Heebo Light" pitchFamily="34" charset="-122"/>
                <a:cs typeface="Heebo Light" pitchFamily="34" charset="-120"/>
              </a:rPr>
              <a:t>, bu sunum oyun motorları hakkında daha fazla bilgi edinmenize ve gelecekteki projeleriniz için doğru motoru seçmenize yardımcı olmuştur. Katılımınız için </a:t>
            </a:r>
            <a:r>
              <a:rPr lang="en-US" sz="1750" dirty="0" err="1">
                <a:solidFill>
                  <a:srgbClr val="DCD7E5"/>
                </a:solidFill>
                <a:latin typeface="Heebo Light" pitchFamily="34" charset="0"/>
                <a:ea typeface="Heebo Light" pitchFamily="34" charset="-122"/>
                <a:cs typeface="Heebo Light" pitchFamily="34" charset="-120"/>
              </a:rPr>
              <a:t>teşekkür</a:t>
            </a:r>
            <a:r>
              <a:rPr lang="en-US" sz="1750" dirty="0">
                <a:solidFill>
                  <a:srgbClr val="DCD7E5"/>
                </a:solidFill>
                <a:latin typeface="Heebo Light" pitchFamily="34" charset="0"/>
                <a:ea typeface="Heebo Light" pitchFamily="34" charset="-122"/>
                <a:cs typeface="Heebo Light" pitchFamily="34" charset="-120"/>
              </a:rPr>
              <a:t> </a:t>
            </a:r>
            <a:r>
              <a:rPr lang="en-US" sz="1750" dirty="0" err="1">
                <a:solidFill>
                  <a:srgbClr val="DCD7E5"/>
                </a:solidFill>
                <a:latin typeface="Heebo Light" pitchFamily="34" charset="0"/>
                <a:ea typeface="Heebo Light" pitchFamily="34" charset="-122"/>
                <a:cs typeface="Heebo Light" pitchFamily="34" charset="-120"/>
              </a:rPr>
              <a:t>ederi</a:t>
            </a:r>
            <a:r>
              <a:rPr lang="tr-TR" sz="1750" dirty="0">
                <a:solidFill>
                  <a:srgbClr val="DCD7E5"/>
                </a:solidFill>
                <a:latin typeface="Heebo Light" pitchFamily="34" charset="0"/>
                <a:ea typeface="Heebo Light" pitchFamily="34" charset="-122"/>
                <a:cs typeface="Heebo Light" pitchFamily="34" charset="-120"/>
              </a:rPr>
              <a:t>m</a:t>
            </a:r>
            <a:r>
              <a:rPr lang="en-US" sz="1750" dirty="0">
                <a:solidFill>
                  <a:srgbClr val="DCD7E5"/>
                </a:solidFill>
                <a:latin typeface="Heebo Light" pitchFamily="34" charset="0"/>
                <a:ea typeface="Heebo Light" pitchFamily="34" charset="-122"/>
                <a:cs typeface="Heebo Light" pitchFamily="34" charset="-120"/>
              </a:rPr>
              <a:t>!</a:t>
            </a:r>
            <a:endParaRPr lang="en-US" sz="1750" dirty="0"/>
          </a:p>
        </p:txBody>
      </p:sp>
      <p:sp>
        <p:nvSpPr>
          <p:cNvPr id="6" name="Dikdörtgen: Tek Köşesi Kesik 5">
            <a:extLst>
              <a:ext uri="{FF2B5EF4-FFF2-40B4-BE49-F238E27FC236}">
                <a16:creationId xmlns:a16="http://schemas.microsoft.com/office/drawing/2014/main" id="{EA5C39B8-4375-1E69-551F-7BE53C93D0ED}"/>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el yazısı, kara tahta, yazı tipi içeren bir resim&#10;&#10;Yapay zeka tarafından oluşturulan içerik yanlış olabilir.">
            <a:extLst>
              <a:ext uri="{FF2B5EF4-FFF2-40B4-BE49-F238E27FC236}">
                <a16:creationId xmlns:a16="http://schemas.microsoft.com/office/drawing/2014/main" id="{99536CF7-209D-2BBF-AB9A-672F3B0815D6}"/>
              </a:ext>
            </a:extLst>
          </p:cNvPr>
          <p:cNvPicPr>
            <a:picLocks noChangeAspect="1"/>
          </p:cNvPicPr>
          <p:nvPr/>
        </p:nvPicPr>
        <p:blipFill>
          <a:blip r:embed="rId3"/>
          <a:stretch>
            <a:fillRect/>
          </a:stretch>
        </p:blipFill>
        <p:spPr>
          <a:xfrm>
            <a:off x="3619" y="0"/>
            <a:ext cx="14630400" cy="34394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329452"/>
            <a:ext cx="10198179"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Grafik ve Performans Karşılaştırması</a:t>
            </a:r>
            <a:endParaRPr lang="en-US" sz="4450" dirty="0"/>
          </a:p>
        </p:txBody>
      </p:sp>
      <p:sp>
        <p:nvSpPr>
          <p:cNvPr id="3" name="Text 1"/>
          <p:cNvSpPr/>
          <p:nvPr/>
        </p:nvSpPr>
        <p:spPr>
          <a:xfrm>
            <a:off x="793790" y="249185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Oyun motorları, oyunların görsel kalitesini ve performansını doğrudan etkiler.</a:t>
            </a:r>
            <a:endParaRPr lang="en-US" sz="1750" dirty="0"/>
          </a:p>
        </p:txBody>
      </p:sp>
      <p:sp>
        <p:nvSpPr>
          <p:cNvPr id="4" name="Text 2"/>
          <p:cNvSpPr/>
          <p:nvPr/>
        </p:nvSpPr>
        <p:spPr>
          <a:xfrm>
            <a:off x="793790" y="33367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Unreal Engine</a:t>
            </a:r>
            <a:endParaRPr lang="en-US" sz="2200" dirty="0"/>
          </a:p>
        </p:txBody>
      </p:sp>
      <p:sp>
        <p:nvSpPr>
          <p:cNvPr id="5" name="Text 3"/>
          <p:cNvSpPr/>
          <p:nvPr/>
        </p:nvSpPr>
        <p:spPr>
          <a:xfrm>
            <a:off x="793790" y="3917871"/>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Yüksek kaliteli grafikler ve gerçekçi görsel efektler sunar. Ancak, bu yüksek kalite, daha güçlü donanım gereksinimleri anlamına gelir.</a:t>
            </a:r>
            <a:endParaRPr lang="en-US" sz="1750" dirty="0"/>
          </a:p>
        </p:txBody>
      </p:sp>
      <p:sp>
        <p:nvSpPr>
          <p:cNvPr id="6" name="Text 4"/>
          <p:cNvSpPr/>
          <p:nvPr/>
        </p:nvSpPr>
        <p:spPr>
          <a:xfrm>
            <a:off x="793790" y="52106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Gerçekçi render</a:t>
            </a:r>
            <a:endParaRPr lang="en-US" sz="1750" dirty="0"/>
          </a:p>
        </p:txBody>
      </p:sp>
      <p:sp>
        <p:nvSpPr>
          <p:cNvPr id="7" name="Text 5"/>
          <p:cNvSpPr/>
          <p:nvPr/>
        </p:nvSpPr>
        <p:spPr>
          <a:xfrm>
            <a:off x="793790" y="565284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Detaylı ışıklandırma</a:t>
            </a:r>
            <a:endParaRPr lang="en-US" sz="1750" dirty="0"/>
          </a:p>
        </p:txBody>
      </p:sp>
      <p:sp>
        <p:nvSpPr>
          <p:cNvPr id="8" name="Text 6"/>
          <p:cNvSpPr/>
          <p:nvPr/>
        </p:nvSpPr>
        <p:spPr>
          <a:xfrm>
            <a:off x="793790" y="60950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Yüksek donanım ihtiyacı</a:t>
            </a:r>
            <a:endParaRPr lang="en-US" sz="1750" dirty="0"/>
          </a:p>
        </p:txBody>
      </p:sp>
      <p:sp>
        <p:nvSpPr>
          <p:cNvPr id="9" name="Text 7"/>
          <p:cNvSpPr/>
          <p:nvPr/>
        </p:nvSpPr>
        <p:spPr>
          <a:xfrm>
            <a:off x="7599521" y="33367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Unity</a:t>
            </a:r>
            <a:endParaRPr lang="en-US" sz="2200" dirty="0"/>
          </a:p>
        </p:txBody>
      </p:sp>
      <p:sp>
        <p:nvSpPr>
          <p:cNvPr id="10" name="Text 8"/>
          <p:cNvSpPr/>
          <p:nvPr/>
        </p:nvSpPr>
        <p:spPr>
          <a:xfrm>
            <a:off x="7599521" y="391787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Daha geniş bir donanım yelpazesine uyum sağlayabilen, optimize edilmiş bir performans sunar. Grafik kalitesi Unreal Engine kadar yüksek olmasa da, mobil oyunlar ve daha düşük sistem gereksinimli projeler için idealdir.</a:t>
            </a:r>
            <a:endParaRPr lang="en-US" sz="1750" dirty="0"/>
          </a:p>
        </p:txBody>
      </p:sp>
      <p:sp>
        <p:nvSpPr>
          <p:cNvPr id="11" name="Text 9"/>
          <p:cNvSpPr/>
          <p:nvPr/>
        </p:nvSpPr>
        <p:spPr>
          <a:xfrm>
            <a:off x="7599521" y="55735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Optimize edilmiş performans</a:t>
            </a:r>
            <a:endParaRPr lang="en-US" sz="1750" dirty="0"/>
          </a:p>
        </p:txBody>
      </p:sp>
      <p:sp>
        <p:nvSpPr>
          <p:cNvPr id="12" name="Text 10"/>
          <p:cNvSpPr/>
          <p:nvPr/>
        </p:nvSpPr>
        <p:spPr>
          <a:xfrm>
            <a:off x="7599521" y="60157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Geniş donanım desteği</a:t>
            </a:r>
            <a:endParaRPr lang="en-US" sz="1750" dirty="0"/>
          </a:p>
        </p:txBody>
      </p:sp>
      <p:sp>
        <p:nvSpPr>
          <p:cNvPr id="13" name="Text 11"/>
          <p:cNvSpPr/>
          <p:nvPr/>
        </p:nvSpPr>
        <p:spPr>
          <a:xfrm>
            <a:off x="7599521" y="64579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DCD7E5"/>
                </a:solidFill>
                <a:latin typeface="Heebo Light" pitchFamily="34" charset="0"/>
                <a:ea typeface="Heebo Light" pitchFamily="34" charset="-122"/>
                <a:cs typeface="Heebo Light" pitchFamily="34" charset="-120"/>
              </a:rPr>
              <a:t>Esnek grafik ayarları</a:t>
            </a:r>
            <a:endParaRPr lang="en-US" sz="1750" dirty="0"/>
          </a:p>
        </p:txBody>
      </p:sp>
      <p:sp>
        <p:nvSpPr>
          <p:cNvPr id="14" name="Dikdörtgen: Tek Köşesi Kesik 13">
            <a:extLst>
              <a:ext uri="{FF2B5EF4-FFF2-40B4-BE49-F238E27FC236}">
                <a16:creationId xmlns:a16="http://schemas.microsoft.com/office/drawing/2014/main" id="{4CAAC2CD-60B1-0720-515A-03232AD2EA47}"/>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F034B-08DA-688B-C9DB-4030721728A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7A8F241-3757-EFA6-E754-F816146B9907}"/>
              </a:ext>
            </a:extLst>
          </p:cNvPr>
          <p:cNvSpPr/>
          <p:nvPr/>
        </p:nvSpPr>
        <p:spPr>
          <a:xfrm>
            <a:off x="793790" y="1329452"/>
            <a:ext cx="10198179"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Grafik ve Performans Karşılaştırması</a:t>
            </a:r>
            <a:endParaRPr lang="en-US" sz="4450" dirty="0"/>
          </a:p>
        </p:txBody>
      </p:sp>
      <p:sp>
        <p:nvSpPr>
          <p:cNvPr id="4" name="Text 2">
            <a:extLst>
              <a:ext uri="{FF2B5EF4-FFF2-40B4-BE49-F238E27FC236}">
                <a16:creationId xmlns:a16="http://schemas.microsoft.com/office/drawing/2014/main" id="{39D5FB40-D62E-8FE4-74AE-572D4EE5DF61}"/>
              </a:ext>
            </a:extLst>
          </p:cNvPr>
          <p:cNvSpPr/>
          <p:nvPr/>
        </p:nvSpPr>
        <p:spPr>
          <a:xfrm>
            <a:off x="793790" y="33367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Unreal Engine</a:t>
            </a:r>
            <a:endParaRPr lang="en-US" sz="2200" dirty="0"/>
          </a:p>
        </p:txBody>
      </p:sp>
      <p:sp>
        <p:nvSpPr>
          <p:cNvPr id="9" name="Text 7">
            <a:extLst>
              <a:ext uri="{FF2B5EF4-FFF2-40B4-BE49-F238E27FC236}">
                <a16:creationId xmlns:a16="http://schemas.microsoft.com/office/drawing/2014/main" id="{41E9BED0-1AE9-B6D3-411B-2592E980A560}"/>
              </a:ext>
            </a:extLst>
          </p:cNvPr>
          <p:cNvSpPr/>
          <p:nvPr/>
        </p:nvSpPr>
        <p:spPr>
          <a:xfrm>
            <a:off x="7599521" y="33367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Unity</a:t>
            </a:r>
            <a:endParaRPr lang="en-US" sz="2200" dirty="0"/>
          </a:p>
        </p:txBody>
      </p:sp>
      <p:sp>
        <p:nvSpPr>
          <p:cNvPr id="14" name="Dikdörtgen: Tek Köşesi Kesik 13">
            <a:extLst>
              <a:ext uri="{FF2B5EF4-FFF2-40B4-BE49-F238E27FC236}">
                <a16:creationId xmlns:a16="http://schemas.microsoft.com/office/drawing/2014/main" id="{5F3628F8-4B03-BA27-83FD-0F318D337806}"/>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Text 8">
            <a:extLst>
              <a:ext uri="{FF2B5EF4-FFF2-40B4-BE49-F238E27FC236}">
                <a16:creationId xmlns:a16="http://schemas.microsoft.com/office/drawing/2014/main" id="{95059049-B70E-8D4C-BF92-898D934A8BB8}"/>
              </a:ext>
            </a:extLst>
          </p:cNvPr>
          <p:cNvSpPr/>
          <p:nvPr/>
        </p:nvSpPr>
        <p:spPr>
          <a:xfrm>
            <a:off x="793790" y="4282321"/>
            <a:ext cx="2111925" cy="293727"/>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Lumen</a:t>
            </a:r>
            <a:endParaRPr lang="en-US" sz="1850" dirty="0"/>
          </a:p>
        </p:txBody>
      </p:sp>
      <p:sp>
        <p:nvSpPr>
          <p:cNvPr id="28" name="Text 9">
            <a:extLst>
              <a:ext uri="{FF2B5EF4-FFF2-40B4-BE49-F238E27FC236}">
                <a16:creationId xmlns:a16="http://schemas.microsoft.com/office/drawing/2014/main" id="{83044C61-79A1-09CC-4588-10DF0866EA1E}"/>
              </a:ext>
            </a:extLst>
          </p:cNvPr>
          <p:cNvSpPr/>
          <p:nvPr/>
        </p:nvSpPr>
        <p:spPr>
          <a:xfrm>
            <a:off x="793790" y="4688801"/>
            <a:ext cx="5686523" cy="601504"/>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Noto Sans TC" pitchFamily="34" charset="0"/>
                <a:ea typeface="Noto Sans TC" pitchFamily="34" charset="-122"/>
                <a:cs typeface="Noto Sans TC" pitchFamily="34" charset="-120"/>
              </a:rPr>
              <a:t>Gerçek </a:t>
            </a:r>
            <a:r>
              <a:rPr lang="en-US" sz="1450" dirty="0" err="1">
                <a:solidFill>
                  <a:srgbClr val="E0D6DE"/>
                </a:solidFill>
                <a:latin typeface="Noto Sans TC" pitchFamily="34" charset="0"/>
                <a:ea typeface="Noto Sans TC" pitchFamily="34" charset="-122"/>
                <a:cs typeface="Noto Sans TC" pitchFamily="34" charset="-120"/>
              </a:rPr>
              <a:t>zamanlı</a:t>
            </a:r>
            <a:r>
              <a:rPr lang="en-US" sz="1450" dirty="0">
                <a:solidFill>
                  <a:srgbClr val="E0D6DE"/>
                </a:solidFill>
                <a:latin typeface="Noto Sans TC" pitchFamily="34" charset="0"/>
                <a:ea typeface="Noto Sans TC" pitchFamily="34" charset="-122"/>
                <a:cs typeface="Noto Sans TC" pitchFamily="34" charset="-120"/>
              </a:rPr>
              <a:t> </a:t>
            </a:r>
            <a:r>
              <a:rPr lang="es-ES" sz="1450" dirty="0">
                <a:solidFill>
                  <a:srgbClr val="E0D6DE"/>
                </a:solidFill>
                <a:latin typeface="Noto Sans TC" pitchFamily="34" charset="0"/>
                <a:ea typeface="Noto Sans TC" pitchFamily="34" charset="-122"/>
                <a:cs typeface="Noto Sans TC" pitchFamily="34" charset="-120"/>
              </a:rPr>
              <a:t>global aydınlatma (GI) ve yansıma sistemidir.</a:t>
            </a:r>
            <a:r>
              <a:rPr lang="en-US" sz="1450" dirty="0" err="1">
                <a:solidFill>
                  <a:srgbClr val="E0D6DE"/>
                </a:solidFill>
                <a:latin typeface="Noto Sans TC" pitchFamily="34" charset="0"/>
                <a:ea typeface="Noto Sans TC" pitchFamily="34" charset="-122"/>
                <a:cs typeface="Noto Sans TC" pitchFamily="34" charset="-120"/>
              </a:rPr>
              <a:t>Dinamik</a:t>
            </a:r>
            <a:r>
              <a:rPr lang="en-US" sz="1450" dirty="0">
                <a:solidFill>
                  <a:srgbClr val="E0D6DE"/>
                </a:solidFill>
                <a:latin typeface="Noto Sans TC" pitchFamily="34" charset="0"/>
                <a:ea typeface="Noto Sans TC" pitchFamily="34" charset="-122"/>
                <a:cs typeface="Noto Sans TC" pitchFamily="34" charset="-120"/>
              </a:rPr>
              <a:t> aydınlatma efektleri ile oyun dünyasına gerçekçilik katar.</a:t>
            </a:r>
            <a:endParaRPr lang="en-US" sz="1450" dirty="0"/>
          </a:p>
        </p:txBody>
      </p:sp>
      <p:sp>
        <p:nvSpPr>
          <p:cNvPr id="29" name="Text 11">
            <a:extLst>
              <a:ext uri="{FF2B5EF4-FFF2-40B4-BE49-F238E27FC236}">
                <a16:creationId xmlns:a16="http://schemas.microsoft.com/office/drawing/2014/main" id="{6185DA0C-17D7-1F95-86E9-697D4560F11C}"/>
              </a:ext>
            </a:extLst>
          </p:cNvPr>
          <p:cNvSpPr/>
          <p:nvPr/>
        </p:nvSpPr>
        <p:spPr>
          <a:xfrm>
            <a:off x="793790" y="5689640"/>
            <a:ext cx="2118774" cy="293727"/>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Nanite</a:t>
            </a:r>
            <a:endParaRPr lang="en-US" sz="1850" dirty="0"/>
          </a:p>
        </p:txBody>
      </p:sp>
      <p:sp>
        <p:nvSpPr>
          <p:cNvPr id="30" name="Text 12">
            <a:extLst>
              <a:ext uri="{FF2B5EF4-FFF2-40B4-BE49-F238E27FC236}">
                <a16:creationId xmlns:a16="http://schemas.microsoft.com/office/drawing/2014/main" id="{5FD2BDB9-94EE-097F-D244-5231D4C66BF8}"/>
              </a:ext>
            </a:extLst>
          </p:cNvPr>
          <p:cNvSpPr/>
          <p:nvPr/>
        </p:nvSpPr>
        <p:spPr>
          <a:xfrm>
            <a:off x="793790" y="6096120"/>
            <a:ext cx="5686523" cy="601504"/>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Noto Sans TC" pitchFamily="34" charset="0"/>
                <a:ea typeface="Noto Sans TC" pitchFamily="34" charset="-122"/>
                <a:cs typeface="Noto Sans TC" pitchFamily="34" charset="-120"/>
              </a:rPr>
              <a:t>Yüksek poligonlu modelleri gerçek zamanlı olarak renderleyebilir. Bu sayede, sinematik kalitede görseller elde etmek mümkün olur.</a:t>
            </a:r>
            <a:endParaRPr lang="en-US" sz="1450" dirty="0"/>
          </a:p>
        </p:txBody>
      </p:sp>
      <p:sp>
        <p:nvSpPr>
          <p:cNvPr id="31" name="Text 2">
            <a:extLst>
              <a:ext uri="{FF2B5EF4-FFF2-40B4-BE49-F238E27FC236}">
                <a16:creationId xmlns:a16="http://schemas.microsoft.com/office/drawing/2014/main" id="{52B77A05-335E-5C93-3890-FE1BA7166806}"/>
              </a:ext>
            </a:extLst>
          </p:cNvPr>
          <p:cNvSpPr/>
          <p:nvPr/>
        </p:nvSpPr>
        <p:spPr>
          <a:xfrm>
            <a:off x="7162635" y="4282321"/>
            <a:ext cx="2201712" cy="293727"/>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HDR</a:t>
            </a:r>
            <a:r>
              <a:rPr lang="tr-TR" sz="1850" dirty="0">
                <a:solidFill>
                  <a:srgbClr val="E0D6DE"/>
                </a:solidFill>
                <a:latin typeface="Sora Medium" pitchFamily="34" charset="0"/>
                <a:ea typeface="Sora Medium" pitchFamily="34" charset="-122"/>
                <a:cs typeface="Sora Medium" pitchFamily="34" charset="-120"/>
              </a:rPr>
              <a:t>P</a:t>
            </a:r>
            <a:endParaRPr lang="en-US" sz="1850" dirty="0"/>
          </a:p>
        </p:txBody>
      </p:sp>
      <p:sp>
        <p:nvSpPr>
          <p:cNvPr id="32" name="Text 3">
            <a:extLst>
              <a:ext uri="{FF2B5EF4-FFF2-40B4-BE49-F238E27FC236}">
                <a16:creationId xmlns:a16="http://schemas.microsoft.com/office/drawing/2014/main" id="{E529002D-8311-FB65-9C34-81D8030E6283}"/>
              </a:ext>
            </a:extLst>
          </p:cNvPr>
          <p:cNvSpPr/>
          <p:nvPr/>
        </p:nvSpPr>
        <p:spPr>
          <a:xfrm>
            <a:off x="7162635" y="4688800"/>
            <a:ext cx="6762088" cy="601504"/>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Noto Sans TC" pitchFamily="34" charset="0"/>
                <a:ea typeface="Noto Sans TC" pitchFamily="34" charset="-122"/>
                <a:cs typeface="Noto Sans TC" pitchFamily="34" charset="-120"/>
              </a:rPr>
              <a:t>High Definition Render Pipeline, yüksek kaliteli grafikler ve gerçekçi renderleme için tasarlanmıştır. Özellikle PC ve konsol oyunları için uygundur.</a:t>
            </a:r>
            <a:endParaRPr lang="en-US" sz="1450" dirty="0"/>
          </a:p>
        </p:txBody>
      </p:sp>
      <p:sp>
        <p:nvSpPr>
          <p:cNvPr id="33" name="Text 5">
            <a:extLst>
              <a:ext uri="{FF2B5EF4-FFF2-40B4-BE49-F238E27FC236}">
                <a16:creationId xmlns:a16="http://schemas.microsoft.com/office/drawing/2014/main" id="{5EDF36B8-BD60-DEA9-B839-71884EB49926}"/>
              </a:ext>
            </a:extLst>
          </p:cNvPr>
          <p:cNvSpPr/>
          <p:nvPr/>
        </p:nvSpPr>
        <p:spPr>
          <a:xfrm>
            <a:off x="7162635" y="5689640"/>
            <a:ext cx="2201712" cy="293727"/>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URP </a:t>
            </a:r>
            <a:endParaRPr lang="en-US" sz="1850" dirty="0"/>
          </a:p>
        </p:txBody>
      </p:sp>
      <p:sp>
        <p:nvSpPr>
          <p:cNvPr id="34" name="Text 6">
            <a:extLst>
              <a:ext uri="{FF2B5EF4-FFF2-40B4-BE49-F238E27FC236}">
                <a16:creationId xmlns:a16="http://schemas.microsoft.com/office/drawing/2014/main" id="{C07A1049-7064-3E17-A111-BCBBCF2E8074}"/>
              </a:ext>
            </a:extLst>
          </p:cNvPr>
          <p:cNvSpPr/>
          <p:nvPr/>
        </p:nvSpPr>
        <p:spPr>
          <a:xfrm>
            <a:off x="7162635" y="6096119"/>
            <a:ext cx="6762088" cy="601504"/>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Noto Sans TC" pitchFamily="34" charset="0"/>
                <a:ea typeface="Noto Sans TC" pitchFamily="34" charset="-122"/>
                <a:cs typeface="Noto Sans TC" pitchFamily="34" charset="-120"/>
              </a:rPr>
              <a:t>Universal Render Pipeline, mobil ve VR gibi çeşitli platformlarda iyi performans sağlamak için optimize edilmiştir. Daha hafif ve esnek bir renderleme çözümüdür.</a:t>
            </a:r>
            <a:endParaRPr lang="en-US" sz="1450" dirty="0"/>
          </a:p>
        </p:txBody>
      </p:sp>
    </p:spTree>
    <p:extLst>
      <p:ext uri="{BB962C8B-B14F-4D97-AF65-F5344CB8AC3E}">
        <p14:creationId xmlns:p14="http://schemas.microsoft.com/office/powerpoint/2010/main" val="36322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815"/>
          </a:xfrm>
          <a:prstGeom prst="rect">
            <a:avLst/>
          </a:prstGeom>
        </p:spPr>
      </p:pic>
      <p:sp>
        <p:nvSpPr>
          <p:cNvPr id="3" name="Text 0"/>
          <p:cNvSpPr/>
          <p:nvPr/>
        </p:nvSpPr>
        <p:spPr>
          <a:xfrm>
            <a:off x="6272927" y="618053"/>
            <a:ext cx="7570946" cy="1404461"/>
          </a:xfrm>
          <a:prstGeom prst="rect">
            <a:avLst/>
          </a:prstGeom>
          <a:noFill/>
          <a:ln/>
        </p:spPr>
        <p:txBody>
          <a:bodyPr wrap="square" lIns="0" tIns="0" rIns="0" bIns="0" rtlCol="0" anchor="t"/>
          <a:lstStyle/>
          <a:p>
            <a:pPr marL="0" indent="0" algn="l">
              <a:lnSpc>
                <a:spcPts val="5500"/>
              </a:lnSpc>
              <a:buNone/>
            </a:pPr>
            <a:r>
              <a:rPr lang="en-US" sz="4400" dirty="0">
                <a:solidFill>
                  <a:srgbClr val="F2F0F4"/>
                </a:solidFill>
                <a:latin typeface="Montserrat" pitchFamily="34" charset="0"/>
                <a:ea typeface="Montserrat" pitchFamily="34" charset="-122"/>
                <a:cs typeface="Montserrat" pitchFamily="34" charset="-120"/>
              </a:rPr>
              <a:t>Kodlama ve Scripting Farkları</a:t>
            </a:r>
            <a:endParaRPr lang="en-US" sz="4400" dirty="0"/>
          </a:p>
        </p:txBody>
      </p:sp>
      <p:sp>
        <p:nvSpPr>
          <p:cNvPr id="4" name="Text 1"/>
          <p:cNvSpPr/>
          <p:nvPr/>
        </p:nvSpPr>
        <p:spPr>
          <a:xfrm>
            <a:off x="6272927" y="2359581"/>
            <a:ext cx="7570946" cy="719138"/>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Oyun motorlarının sunduğu kodlama ve scripting dilleri, geliştirme sürecini büyük ölçüde etkiler.</a:t>
            </a:r>
            <a:endParaRPr lang="en-US" sz="1750" dirty="0"/>
          </a:p>
        </p:txBody>
      </p:sp>
      <p:sp>
        <p:nvSpPr>
          <p:cNvPr id="5" name="Shape 2"/>
          <p:cNvSpPr/>
          <p:nvPr/>
        </p:nvSpPr>
        <p:spPr>
          <a:xfrm>
            <a:off x="6272927" y="3331488"/>
            <a:ext cx="7570946" cy="2029301"/>
          </a:xfrm>
          <a:prstGeom prst="roundRect">
            <a:avLst>
              <a:gd name="adj" fmla="val 4652"/>
            </a:avLst>
          </a:prstGeom>
          <a:solidFill>
            <a:srgbClr val="31136C"/>
          </a:solidFill>
          <a:ln w="7620">
            <a:solidFill>
              <a:srgbClr val="4A2C85"/>
            </a:solidFill>
            <a:prstDash val="solid"/>
          </a:ln>
        </p:spPr>
      </p:sp>
      <p:sp>
        <p:nvSpPr>
          <p:cNvPr id="6" name="Text 3"/>
          <p:cNvSpPr/>
          <p:nvPr/>
        </p:nvSpPr>
        <p:spPr>
          <a:xfrm>
            <a:off x="6505218" y="3563779"/>
            <a:ext cx="2809280" cy="351234"/>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Unreal Engine</a:t>
            </a:r>
            <a:endParaRPr lang="en-US" sz="2200" dirty="0"/>
          </a:p>
        </p:txBody>
      </p:sp>
      <p:sp>
        <p:nvSpPr>
          <p:cNvPr id="7" name="Text 4"/>
          <p:cNvSpPr/>
          <p:nvPr/>
        </p:nvSpPr>
        <p:spPr>
          <a:xfrm>
            <a:off x="6505218" y="4049792"/>
            <a:ext cx="7106364" cy="1078706"/>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C++ ile güçlendirilir ve Blueprint görsel scripting sistemi sunar. C++, daha fazla kontrol ve optimizasyon imkanı sunarken, Blueprint hızlı prototipleme ve kodlama bilgisi olmayanlar için erişilebilirlik sağlar.</a:t>
            </a:r>
            <a:endParaRPr lang="en-US" sz="1750" dirty="0"/>
          </a:p>
        </p:txBody>
      </p:sp>
      <p:sp>
        <p:nvSpPr>
          <p:cNvPr id="8" name="Shape 5"/>
          <p:cNvSpPr/>
          <p:nvPr/>
        </p:nvSpPr>
        <p:spPr>
          <a:xfrm>
            <a:off x="6272927" y="5585460"/>
            <a:ext cx="7570946" cy="2029301"/>
          </a:xfrm>
          <a:prstGeom prst="roundRect">
            <a:avLst>
              <a:gd name="adj" fmla="val 4652"/>
            </a:avLst>
          </a:prstGeom>
          <a:solidFill>
            <a:srgbClr val="31136C"/>
          </a:solidFill>
          <a:ln w="7620">
            <a:solidFill>
              <a:srgbClr val="4A2C85"/>
            </a:solidFill>
            <a:prstDash val="solid"/>
          </a:ln>
        </p:spPr>
      </p:sp>
      <p:sp>
        <p:nvSpPr>
          <p:cNvPr id="9" name="Text 6"/>
          <p:cNvSpPr/>
          <p:nvPr/>
        </p:nvSpPr>
        <p:spPr>
          <a:xfrm>
            <a:off x="6505218" y="5817751"/>
            <a:ext cx="2809280" cy="351234"/>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Unity</a:t>
            </a:r>
            <a:endParaRPr lang="en-US" sz="2200" dirty="0"/>
          </a:p>
        </p:txBody>
      </p:sp>
      <p:sp>
        <p:nvSpPr>
          <p:cNvPr id="10" name="Text 7"/>
          <p:cNvSpPr/>
          <p:nvPr/>
        </p:nvSpPr>
        <p:spPr>
          <a:xfrm>
            <a:off x="6505218" y="6303764"/>
            <a:ext cx="7106364" cy="1078706"/>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C# dilini kullanır. C#, öğrenmesi kolay ve çok yönlü bir dildir, bu da Unity'yi özellikle yeni başlayanlar için cazip kılar. Ayrıca, geniş bir asset store ve topluluk desteği ile birlikte gelir.</a:t>
            </a:r>
            <a:endParaRPr lang="en-US" sz="1750" dirty="0"/>
          </a:p>
        </p:txBody>
      </p:sp>
      <p:sp>
        <p:nvSpPr>
          <p:cNvPr id="11" name="Dikdörtgen: Tek Köşesi Kesik 10">
            <a:extLst>
              <a:ext uri="{FF2B5EF4-FFF2-40B4-BE49-F238E27FC236}">
                <a16:creationId xmlns:a16="http://schemas.microsoft.com/office/drawing/2014/main" id="{C3290BFD-F638-4627-7ECA-A1D36FD30ED7}"/>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6D178-8187-1ECD-860E-8595795B42D5}"/>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D85653EC-4498-38DA-680F-37A20DC24FFA}"/>
              </a:ext>
            </a:extLst>
          </p:cNvPr>
          <p:cNvSpPr/>
          <p:nvPr/>
        </p:nvSpPr>
        <p:spPr>
          <a:xfrm>
            <a:off x="1234064" y="1501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Unreal Engine</a:t>
            </a:r>
            <a:endParaRPr lang="en-US" sz="2200" dirty="0"/>
          </a:p>
        </p:txBody>
      </p:sp>
      <p:sp>
        <p:nvSpPr>
          <p:cNvPr id="9" name="Text 7">
            <a:extLst>
              <a:ext uri="{FF2B5EF4-FFF2-40B4-BE49-F238E27FC236}">
                <a16:creationId xmlns:a16="http://schemas.microsoft.com/office/drawing/2014/main" id="{29F4F84A-4BDA-B924-E055-E6D5E6A83AAE}"/>
              </a:ext>
            </a:extLst>
          </p:cNvPr>
          <p:cNvSpPr/>
          <p:nvPr/>
        </p:nvSpPr>
        <p:spPr>
          <a:xfrm>
            <a:off x="8873685" y="15229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Unity</a:t>
            </a:r>
            <a:endParaRPr lang="en-US" sz="2200" dirty="0"/>
          </a:p>
        </p:txBody>
      </p:sp>
      <p:sp>
        <p:nvSpPr>
          <p:cNvPr id="14" name="Dikdörtgen: Tek Köşesi Kesik 13">
            <a:extLst>
              <a:ext uri="{FF2B5EF4-FFF2-40B4-BE49-F238E27FC236}">
                <a16:creationId xmlns:a16="http://schemas.microsoft.com/office/drawing/2014/main" id="{84266AE1-809B-838C-DB66-CB5BDC0D075C}"/>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metin, ekran görüntüsü, yazı tipi, multimedya içeren bir resim&#10;&#10;Yapay zeka tarafından oluşturulan içerik yanlış olabilir.">
            <a:extLst>
              <a:ext uri="{FF2B5EF4-FFF2-40B4-BE49-F238E27FC236}">
                <a16:creationId xmlns:a16="http://schemas.microsoft.com/office/drawing/2014/main" id="{3CB3BCA1-473F-227E-D5B7-80ED72330DE0}"/>
              </a:ext>
            </a:extLst>
          </p:cNvPr>
          <p:cNvPicPr>
            <a:picLocks noChangeAspect="1"/>
          </p:cNvPicPr>
          <p:nvPr/>
        </p:nvPicPr>
        <p:blipFill>
          <a:blip r:embed="rId3"/>
          <a:stretch>
            <a:fillRect/>
          </a:stretch>
        </p:blipFill>
        <p:spPr>
          <a:xfrm>
            <a:off x="643889" y="2313686"/>
            <a:ext cx="3275509" cy="1515535"/>
          </a:xfrm>
          <a:prstGeom prst="rect">
            <a:avLst/>
          </a:prstGeom>
        </p:spPr>
      </p:pic>
      <p:pic>
        <p:nvPicPr>
          <p:cNvPr id="7" name="Resim 6" descr="metin, ekran görüntüsü, yazı tipi içeren bir resim&#10;&#10;Yapay zeka tarafından oluşturulan içerik yanlış olabilir.">
            <a:extLst>
              <a:ext uri="{FF2B5EF4-FFF2-40B4-BE49-F238E27FC236}">
                <a16:creationId xmlns:a16="http://schemas.microsoft.com/office/drawing/2014/main" id="{276CB1AA-13FE-7196-3F84-47AE2B95306C}"/>
              </a:ext>
            </a:extLst>
          </p:cNvPr>
          <p:cNvPicPr>
            <a:picLocks noChangeAspect="1"/>
          </p:cNvPicPr>
          <p:nvPr/>
        </p:nvPicPr>
        <p:blipFill>
          <a:blip r:embed="rId4"/>
          <a:stretch>
            <a:fillRect/>
          </a:stretch>
        </p:blipFill>
        <p:spPr>
          <a:xfrm>
            <a:off x="8372289" y="2180523"/>
            <a:ext cx="5614221" cy="2664182"/>
          </a:xfrm>
          <a:prstGeom prst="rect">
            <a:avLst/>
          </a:prstGeom>
        </p:spPr>
      </p:pic>
      <p:pic>
        <p:nvPicPr>
          <p:cNvPr id="10" name="Resim 9" descr="metin, ekran görüntüsü, yazı tipi içeren bir resim">
            <a:extLst>
              <a:ext uri="{FF2B5EF4-FFF2-40B4-BE49-F238E27FC236}">
                <a16:creationId xmlns:a16="http://schemas.microsoft.com/office/drawing/2014/main" id="{13E6FC30-05BA-968C-9E69-7AF018BCC7B0}"/>
              </a:ext>
            </a:extLst>
          </p:cNvPr>
          <p:cNvPicPr>
            <a:picLocks noChangeAspect="1"/>
          </p:cNvPicPr>
          <p:nvPr/>
        </p:nvPicPr>
        <p:blipFill>
          <a:blip r:embed="rId5"/>
          <a:stretch>
            <a:fillRect/>
          </a:stretch>
        </p:blipFill>
        <p:spPr>
          <a:xfrm>
            <a:off x="643889" y="4114800"/>
            <a:ext cx="4839375" cy="3296110"/>
          </a:xfrm>
          <a:prstGeom prst="rect">
            <a:avLst/>
          </a:prstGeom>
        </p:spPr>
      </p:pic>
    </p:spTree>
    <p:extLst>
      <p:ext uri="{BB962C8B-B14F-4D97-AF65-F5344CB8AC3E}">
        <p14:creationId xmlns:p14="http://schemas.microsoft.com/office/powerpoint/2010/main" val="130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6280190" y="71270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Kullanım Kolaylığı ve Topluluk Desteği</a:t>
            </a:r>
            <a:endParaRPr lang="en-US" sz="4450" dirty="0"/>
          </a:p>
        </p:txBody>
      </p:sp>
      <p:sp>
        <p:nvSpPr>
          <p:cNvPr id="4" name="Text 1"/>
          <p:cNvSpPr/>
          <p:nvPr/>
        </p:nvSpPr>
        <p:spPr>
          <a:xfrm>
            <a:off x="6280190" y="2470428"/>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Bir oyun motorunun kullanım kolaylığı ve topluluk desteği, öğrenme eğrisini ve problem çözme süreçlerini doğrudan etkiler.</a:t>
            </a:r>
            <a:endParaRPr lang="en-US" sz="1750" dirty="0"/>
          </a:p>
        </p:txBody>
      </p:sp>
      <p:pic>
        <p:nvPicPr>
          <p:cNvPr id="5" name="Image 1" descr="preencoded.png"/>
          <p:cNvPicPr>
            <a:picLocks noChangeAspect="1"/>
          </p:cNvPicPr>
          <p:nvPr/>
        </p:nvPicPr>
        <p:blipFill>
          <a:blip r:embed="rId3"/>
          <a:stretch>
            <a:fillRect/>
          </a:stretch>
        </p:blipFill>
        <p:spPr>
          <a:xfrm>
            <a:off x="6280190" y="3451384"/>
            <a:ext cx="1134070" cy="2032754"/>
          </a:xfrm>
          <a:prstGeom prst="rect">
            <a:avLst/>
          </a:prstGeom>
        </p:spPr>
      </p:pic>
      <p:sp>
        <p:nvSpPr>
          <p:cNvPr id="6" name="Text 2"/>
          <p:cNvSpPr/>
          <p:nvPr/>
        </p:nvSpPr>
        <p:spPr>
          <a:xfrm>
            <a:off x="7754422" y="36781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Unity</a:t>
            </a:r>
            <a:endParaRPr lang="en-US" sz="2200" dirty="0"/>
          </a:p>
        </p:txBody>
      </p:sp>
      <p:sp>
        <p:nvSpPr>
          <p:cNvPr id="7" name="Text 3"/>
          <p:cNvSpPr/>
          <p:nvPr/>
        </p:nvSpPr>
        <p:spPr>
          <a:xfrm>
            <a:off x="7754422" y="4168616"/>
            <a:ext cx="6082189" cy="1088708"/>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Geniş bir dökümantasyona, öğretici kaynaklara ve aktif bir topluluğa sahiptir. Bu, yeni başlayanlar için ideal bir ortam sunar.</a:t>
            </a:r>
            <a:endParaRPr lang="en-US" sz="1750" dirty="0"/>
          </a:p>
        </p:txBody>
      </p:sp>
      <p:pic>
        <p:nvPicPr>
          <p:cNvPr id="8" name="Image 2" descr="preencoded.png"/>
          <p:cNvPicPr>
            <a:picLocks noChangeAspect="1"/>
          </p:cNvPicPr>
          <p:nvPr/>
        </p:nvPicPr>
        <p:blipFill>
          <a:blip r:embed="rId4"/>
          <a:stretch>
            <a:fillRect/>
          </a:stretch>
        </p:blipFill>
        <p:spPr>
          <a:xfrm>
            <a:off x="6280190" y="5484138"/>
            <a:ext cx="1134070" cy="2032754"/>
          </a:xfrm>
          <a:prstGeom prst="rect">
            <a:avLst/>
          </a:prstGeom>
        </p:spPr>
      </p:pic>
      <p:sp>
        <p:nvSpPr>
          <p:cNvPr id="9" name="Text 4"/>
          <p:cNvSpPr/>
          <p:nvPr/>
        </p:nvSpPr>
        <p:spPr>
          <a:xfrm>
            <a:off x="7754422" y="57109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Unreal Engine</a:t>
            </a:r>
            <a:endParaRPr lang="en-US" sz="2200" dirty="0"/>
          </a:p>
        </p:txBody>
      </p:sp>
      <p:sp>
        <p:nvSpPr>
          <p:cNvPr id="10" name="Text 5"/>
          <p:cNvSpPr/>
          <p:nvPr/>
        </p:nvSpPr>
        <p:spPr>
          <a:xfrm>
            <a:off x="7754422" y="6201370"/>
            <a:ext cx="6082189" cy="1088708"/>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Daha karmaşık bir yapıya sahip olmasına rağmen, kapsamlı bir dökümantasyon ve büyüyen bir topluluk desteği sunar. Özellikle deneyimli geliştiriciler için daha uygun olabilir.</a:t>
            </a:r>
            <a:endParaRPr lang="en-US" sz="1750" dirty="0"/>
          </a:p>
        </p:txBody>
      </p:sp>
      <p:sp>
        <p:nvSpPr>
          <p:cNvPr id="11" name="Dikdörtgen: Tek Köşesi Kesik 10">
            <a:extLst>
              <a:ext uri="{FF2B5EF4-FFF2-40B4-BE49-F238E27FC236}">
                <a16:creationId xmlns:a16="http://schemas.microsoft.com/office/drawing/2014/main" id="{A65047BE-8E0D-5072-8044-F5E8198DF045}"/>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descr="metin, ekran görüntüsü, yazı tipi, web sayfası içeren bir resim&#10;&#10;Yapay zeka tarafından oluşturulan içerik yanlış olabilir.">
            <a:extLst>
              <a:ext uri="{FF2B5EF4-FFF2-40B4-BE49-F238E27FC236}">
                <a16:creationId xmlns:a16="http://schemas.microsoft.com/office/drawing/2014/main" id="{9265832A-352F-CB58-B512-E7A070FF29AE}"/>
              </a:ext>
            </a:extLst>
          </p:cNvPr>
          <p:cNvPicPr>
            <a:picLocks noChangeAspect="1"/>
          </p:cNvPicPr>
          <p:nvPr/>
        </p:nvPicPr>
        <p:blipFill>
          <a:blip r:embed="rId5"/>
          <a:stretch>
            <a:fillRect/>
          </a:stretch>
        </p:blipFill>
        <p:spPr>
          <a:xfrm>
            <a:off x="322844" y="274886"/>
            <a:ext cx="3253710" cy="5116887"/>
          </a:xfrm>
          <a:prstGeom prst="rect">
            <a:avLst/>
          </a:prstGeom>
        </p:spPr>
      </p:pic>
      <p:pic>
        <p:nvPicPr>
          <p:cNvPr id="15" name="Resim 14" descr="metin, ekran görüntüsü, yazılım, multimedya yazılımı içeren bir resim&#10;&#10;Yapay zeka tarafından oluşturulan içerik yanlış olabilir.">
            <a:extLst>
              <a:ext uri="{FF2B5EF4-FFF2-40B4-BE49-F238E27FC236}">
                <a16:creationId xmlns:a16="http://schemas.microsoft.com/office/drawing/2014/main" id="{0E1B1C54-7C9B-3AB8-2B97-FE8E9FE80B51}"/>
              </a:ext>
            </a:extLst>
          </p:cNvPr>
          <p:cNvPicPr>
            <a:picLocks noChangeAspect="1"/>
          </p:cNvPicPr>
          <p:nvPr/>
        </p:nvPicPr>
        <p:blipFill>
          <a:blip r:embed="rId6"/>
          <a:stretch>
            <a:fillRect/>
          </a:stretch>
        </p:blipFill>
        <p:spPr>
          <a:xfrm>
            <a:off x="2390374" y="2674533"/>
            <a:ext cx="3052683" cy="51655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7026" y="441523"/>
            <a:ext cx="10224849"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Gerçek Projeler Üzerinden İnceleme</a:t>
            </a:r>
            <a:endParaRPr lang="en-US" sz="4450" dirty="0"/>
          </a:p>
        </p:txBody>
      </p:sp>
      <p:sp>
        <p:nvSpPr>
          <p:cNvPr id="3" name="Text 1"/>
          <p:cNvSpPr/>
          <p:nvPr/>
        </p:nvSpPr>
        <p:spPr>
          <a:xfrm>
            <a:off x="497026" y="122959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Oyun motorlarının yeteneklerini ve kullanım alanlarını daha iyi anlamak için, gerçek projeler üzerinden incelemeler yapmak faydalıdır.</a:t>
            </a:r>
            <a:endParaRPr lang="en-US" sz="1750" dirty="0"/>
          </a:p>
        </p:txBody>
      </p:sp>
      <p:sp>
        <p:nvSpPr>
          <p:cNvPr id="4" name="Text 2"/>
          <p:cNvSpPr/>
          <p:nvPr/>
        </p:nvSpPr>
        <p:spPr>
          <a:xfrm>
            <a:off x="497026" y="1869320"/>
            <a:ext cx="3923586"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Unity ile Geliştirilen Oyunlar</a:t>
            </a:r>
            <a:endParaRPr lang="en-US" sz="2200" dirty="0"/>
          </a:p>
        </p:txBody>
      </p:sp>
      <p:sp>
        <p:nvSpPr>
          <p:cNvPr id="5" name="Text 3"/>
          <p:cNvSpPr/>
          <p:nvPr/>
        </p:nvSpPr>
        <p:spPr>
          <a:xfrm>
            <a:off x="1058414" y="2975416"/>
            <a:ext cx="2800810" cy="473017"/>
          </a:xfrm>
          <a:prstGeom prst="rect">
            <a:avLst/>
          </a:prstGeom>
          <a:noFill/>
          <a:ln/>
        </p:spPr>
        <p:txBody>
          <a:bodyPr wrap="square" lIns="0" tIns="0" rIns="0" bIns="0" rtlCol="0" anchor="t"/>
          <a:lstStyle/>
          <a:p>
            <a:pPr marL="342900" indent="-342900" algn="l">
              <a:lnSpc>
                <a:spcPts val="2850"/>
              </a:lnSpc>
              <a:buSzPct val="100000"/>
              <a:buChar char="•"/>
            </a:pPr>
            <a:r>
              <a:rPr lang="tr-TR" sz="1750" b="1" dirty="0">
                <a:solidFill>
                  <a:srgbClr val="DCD7E5"/>
                </a:solidFill>
                <a:latin typeface="Heebo Light" pitchFamily="34" charset="0"/>
                <a:ea typeface="Heebo Light" pitchFamily="34" charset="-122"/>
                <a:cs typeface="Heebo Light" pitchFamily="34" charset="-120"/>
              </a:rPr>
              <a:t>Escape </a:t>
            </a:r>
            <a:r>
              <a:rPr lang="tr-TR" sz="1750" b="1" dirty="0" err="1">
                <a:solidFill>
                  <a:srgbClr val="DCD7E5"/>
                </a:solidFill>
                <a:latin typeface="Heebo Light" pitchFamily="34" charset="0"/>
                <a:ea typeface="Heebo Light" pitchFamily="34" charset="-122"/>
                <a:cs typeface="Heebo Light" pitchFamily="34" charset="-120"/>
              </a:rPr>
              <a:t>From</a:t>
            </a:r>
            <a:r>
              <a:rPr lang="tr-TR" sz="1750" b="1" dirty="0">
                <a:solidFill>
                  <a:srgbClr val="DCD7E5"/>
                </a:solidFill>
                <a:latin typeface="Heebo Light" pitchFamily="34" charset="0"/>
                <a:ea typeface="Heebo Light" pitchFamily="34" charset="-122"/>
                <a:cs typeface="Heebo Light" pitchFamily="34" charset="-120"/>
              </a:rPr>
              <a:t> </a:t>
            </a:r>
            <a:r>
              <a:rPr lang="tr-TR" sz="1750" b="1" dirty="0" err="1">
                <a:solidFill>
                  <a:srgbClr val="DCD7E5"/>
                </a:solidFill>
                <a:latin typeface="Heebo Light" pitchFamily="34" charset="0"/>
                <a:ea typeface="Heebo Light" pitchFamily="34" charset="-122"/>
                <a:cs typeface="Heebo Light" pitchFamily="34" charset="-120"/>
              </a:rPr>
              <a:t>Tasrkov</a:t>
            </a:r>
            <a:endParaRPr lang="en-US" sz="1750" dirty="0"/>
          </a:p>
        </p:txBody>
      </p:sp>
      <p:sp>
        <p:nvSpPr>
          <p:cNvPr id="6" name="Text 4"/>
          <p:cNvSpPr/>
          <p:nvPr/>
        </p:nvSpPr>
        <p:spPr>
          <a:xfrm>
            <a:off x="9132050" y="2682051"/>
            <a:ext cx="2605249"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DCD7E5"/>
                </a:solidFill>
                <a:latin typeface="Heebo Light" pitchFamily="34" charset="0"/>
                <a:ea typeface="Heebo Light" pitchFamily="34" charset="-122"/>
                <a:cs typeface="Heebo Light" pitchFamily="34" charset="-120"/>
              </a:rPr>
              <a:t>Hollow Knight</a:t>
            </a:r>
            <a:endParaRPr lang="en-US" sz="1750" dirty="0"/>
          </a:p>
        </p:txBody>
      </p:sp>
      <p:sp>
        <p:nvSpPr>
          <p:cNvPr id="10" name="Dikdörtgen: Tek Köşesi Kesik 9">
            <a:extLst>
              <a:ext uri="{FF2B5EF4-FFF2-40B4-BE49-F238E27FC236}">
                <a16:creationId xmlns:a16="http://schemas.microsoft.com/office/drawing/2014/main" id="{7FE0310A-7BF6-68D4-A5DE-07F609CE8B97}"/>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metin, bilgisayar oyunu, ekran görüntüsü, çizgi film içeren bir resim&#10;&#10;Yapay zeka tarafından oluşturulan içerik yanlış olabilir.">
            <a:extLst>
              <a:ext uri="{FF2B5EF4-FFF2-40B4-BE49-F238E27FC236}">
                <a16:creationId xmlns:a16="http://schemas.microsoft.com/office/drawing/2014/main" id="{14674303-DF6F-71FD-650F-949914C1E36F}"/>
              </a:ext>
            </a:extLst>
          </p:cNvPr>
          <p:cNvPicPr>
            <a:picLocks noChangeAspect="1"/>
          </p:cNvPicPr>
          <p:nvPr/>
        </p:nvPicPr>
        <p:blipFill>
          <a:blip r:embed="rId3"/>
          <a:stretch>
            <a:fillRect/>
          </a:stretch>
        </p:blipFill>
        <p:spPr>
          <a:xfrm>
            <a:off x="7732888" y="3137556"/>
            <a:ext cx="6026452" cy="3389879"/>
          </a:xfrm>
          <a:prstGeom prst="rect">
            <a:avLst/>
          </a:prstGeom>
        </p:spPr>
      </p:pic>
      <p:pic>
        <p:nvPicPr>
          <p:cNvPr id="14" name="Resim 13" descr="balık, su, yüzme, su altı içeren bir resim&#10;&#10;Yapay zeka tarafından oluşturulan içerik yanlış olabilir.">
            <a:extLst>
              <a:ext uri="{FF2B5EF4-FFF2-40B4-BE49-F238E27FC236}">
                <a16:creationId xmlns:a16="http://schemas.microsoft.com/office/drawing/2014/main" id="{3B3C5016-B3EB-0288-D931-07D33717870B}"/>
              </a:ext>
            </a:extLst>
          </p:cNvPr>
          <p:cNvPicPr>
            <a:picLocks noChangeAspect="1"/>
          </p:cNvPicPr>
          <p:nvPr/>
        </p:nvPicPr>
        <p:blipFill>
          <a:blip r:embed="rId4"/>
          <a:stretch>
            <a:fillRect/>
          </a:stretch>
        </p:blipFill>
        <p:spPr>
          <a:xfrm>
            <a:off x="3491221" y="4773260"/>
            <a:ext cx="4993243" cy="2808699"/>
          </a:xfrm>
          <a:prstGeom prst="rect">
            <a:avLst/>
          </a:prstGeom>
        </p:spPr>
      </p:pic>
      <p:pic>
        <p:nvPicPr>
          <p:cNvPr id="16" name="Resim 15" descr="ekran görüntüsü, bilgisayar oyunu, dijital kompozit oluşturma, Aksiyon-macera oyunu içeren bir resim&#10;&#10;Yapay zeka tarafından oluşturulan içerik yanlış olabilir.">
            <a:extLst>
              <a:ext uri="{FF2B5EF4-FFF2-40B4-BE49-F238E27FC236}">
                <a16:creationId xmlns:a16="http://schemas.microsoft.com/office/drawing/2014/main" id="{283A4915-473B-1E6E-2696-1DC8A7B73620}"/>
              </a:ext>
            </a:extLst>
          </p:cNvPr>
          <p:cNvPicPr>
            <a:picLocks noChangeAspect="1"/>
          </p:cNvPicPr>
          <p:nvPr/>
        </p:nvPicPr>
        <p:blipFill>
          <a:blip r:embed="rId5"/>
          <a:stretch>
            <a:fillRect/>
          </a:stretch>
        </p:blipFill>
        <p:spPr>
          <a:xfrm>
            <a:off x="519442" y="3606566"/>
            <a:ext cx="3901170" cy="2194409"/>
          </a:xfrm>
          <a:prstGeom prst="rect">
            <a:avLst/>
          </a:prstGeom>
        </p:spPr>
      </p:pic>
      <p:sp>
        <p:nvSpPr>
          <p:cNvPr id="17" name="Text 3">
            <a:extLst>
              <a:ext uri="{FF2B5EF4-FFF2-40B4-BE49-F238E27FC236}">
                <a16:creationId xmlns:a16="http://schemas.microsoft.com/office/drawing/2014/main" id="{ADFDAABB-E465-9548-B57C-56DC5C0DD6C8}"/>
              </a:ext>
            </a:extLst>
          </p:cNvPr>
          <p:cNvSpPr/>
          <p:nvPr/>
        </p:nvSpPr>
        <p:spPr>
          <a:xfrm>
            <a:off x="4855640" y="4230753"/>
            <a:ext cx="2800810" cy="473017"/>
          </a:xfrm>
          <a:prstGeom prst="rect">
            <a:avLst/>
          </a:prstGeom>
          <a:noFill/>
          <a:ln/>
        </p:spPr>
        <p:txBody>
          <a:bodyPr wrap="square" lIns="0" tIns="0" rIns="0" bIns="0" rtlCol="0" anchor="t"/>
          <a:lstStyle/>
          <a:p>
            <a:pPr marL="342900" indent="-342900" algn="l">
              <a:lnSpc>
                <a:spcPts val="2850"/>
              </a:lnSpc>
              <a:buSzPct val="100000"/>
              <a:buChar char="•"/>
            </a:pPr>
            <a:r>
              <a:rPr lang="tr-TR" sz="1750" b="1" dirty="0" err="1">
                <a:solidFill>
                  <a:srgbClr val="DCD7E5"/>
                </a:solidFill>
                <a:latin typeface="Heebo Light" pitchFamily="34" charset="0"/>
                <a:ea typeface="Heebo Light" pitchFamily="34" charset="-122"/>
                <a:cs typeface="Heebo Light" pitchFamily="34" charset="-120"/>
              </a:rPr>
              <a:t>Subnautica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CB4B-51EE-7B04-BB0C-87E7E9EBB53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37D300C-2EAB-6BAF-9DDD-C8FC9149EB25}"/>
              </a:ext>
            </a:extLst>
          </p:cNvPr>
          <p:cNvSpPr/>
          <p:nvPr/>
        </p:nvSpPr>
        <p:spPr>
          <a:xfrm>
            <a:off x="497026" y="441523"/>
            <a:ext cx="10224849"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Gerçek Projeler Üzerinden İnceleme</a:t>
            </a:r>
            <a:endParaRPr lang="en-US" sz="4450" dirty="0"/>
          </a:p>
        </p:txBody>
      </p:sp>
      <p:sp>
        <p:nvSpPr>
          <p:cNvPr id="3" name="Text 1">
            <a:extLst>
              <a:ext uri="{FF2B5EF4-FFF2-40B4-BE49-F238E27FC236}">
                <a16:creationId xmlns:a16="http://schemas.microsoft.com/office/drawing/2014/main" id="{0A9AB1F6-2FA6-E49F-A0EE-D21A2BB976D8}"/>
              </a:ext>
            </a:extLst>
          </p:cNvPr>
          <p:cNvSpPr/>
          <p:nvPr/>
        </p:nvSpPr>
        <p:spPr>
          <a:xfrm>
            <a:off x="497026" y="122959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Oyun motorlarının yeteneklerini ve kullanım alanlarını daha iyi anlamak için, gerçek projeler üzerinden incelemeler yapmak faydalıdır.</a:t>
            </a:r>
            <a:endParaRPr lang="en-US" sz="1750" dirty="0"/>
          </a:p>
        </p:txBody>
      </p:sp>
      <p:sp>
        <p:nvSpPr>
          <p:cNvPr id="7" name="Text 5">
            <a:extLst>
              <a:ext uri="{FF2B5EF4-FFF2-40B4-BE49-F238E27FC236}">
                <a16:creationId xmlns:a16="http://schemas.microsoft.com/office/drawing/2014/main" id="{5E47444A-85DA-EA74-2CD8-0421758DA933}"/>
              </a:ext>
            </a:extLst>
          </p:cNvPr>
          <p:cNvSpPr/>
          <p:nvPr/>
        </p:nvSpPr>
        <p:spPr>
          <a:xfrm>
            <a:off x="497026" y="2124511"/>
            <a:ext cx="5200174"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Unreal Engine ile </a:t>
            </a:r>
            <a:r>
              <a:rPr lang="en-US" sz="2200" dirty="0" err="1">
                <a:solidFill>
                  <a:srgbClr val="F2F0F4"/>
                </a:solidFill>
                <a:latin typeface="Montserrat" pitchFamily="34" charset="0"/>
                <a:ea typeface="Montserrat" pitchFamily="34" charset="-122"/>
                <a:cs typeface="Montserrat" pitchFamily="34" charset="-120"/>
              </a:rPr>
              <a:t>Geliştirilen</a:t>
            </a:r>
            <a:r>
              <a:rPr lang="en-US" sz="2200" dirty="0">
                <a:solidFill>
                  <a:srgbClr val="F2F0F4"/>
                </a:solidFill>
                <a:latin typeface="Montserrat" pitchFamily="34" charset="0"/>
                <a:ea typeface="Montserrat" pitchFamily="34" charset="-122"/>
                <a:cs typeface="Montserrat" pitchFamily="34" charset="-120"/>
              </a:rPr>
              <a:t> </a:t>
            </a:r>
            <a:r>
              <a:rPr lang="en-US" sz="2200" dirty="0" err="1">
                <a:solidFill>
                  <a:srgbClr val="F2F0F4"/>
                </a:solidFill>
                <a:latin typeface="Montserrat" pitchFamily="34" charset="0"/>
                <a:ea typeface="Montserrat" pitchFamily="34" charset="-122"/>
                <a:cs typeface="Montserrat" pitchFamily="34" charset="-120"/>
              </a:rPr>
              <a:t>Oyunlar</a:t>
            </a:r>
            <a:r>
              <a:rPr lang="tr-TR" sz="2200" dirty="0">
                <a:solidFill>
                  <a:srgbClr val="F2F0F4"/>
                </a:solidFill>
                <a:latin typeface="Montserrat" pitchFamily="34" charset="0"/>
                <a:ea typeface="Montserrat" pitchFamily="34" charset="-122"/>
                <a:cs typeface="Montserrat" pitchFamily="34" charset="-120"/>
              </a:rPr>
              <a:t> ve Filmler</a:t>
            </a:r>
            <a:endParaRPr lang="en-US" sz="2200" dirty="0"/>
          </a:p>
        </p:txBody>
      </p:sp>
      <p:sp>
        <p:nvSpPr>
          <p:cNvPr id="8" name="Text 6">
            <a:extLst>
              <a:ext uri="{FF2B5EF4-FFF2-40B4-BE49-F238E27FC236}">
                <a16:creationId xmlns:a16="http://schemas.microsoft.com/office/drawing/2014/main" id="{20788FD9-8506-7F54-563E-8BA5C1ABD24E}"/>
              </a:ext>
            </a:extLst>
          </p:cNvPr>
          <p:cNvSpPr/>
          <p:nvPr/>
        </p:nvSpPr>
        <p:spPr>
          <a:xfrm>
            <a:off x="9041419" y="3282818"/>
            <a:ext cx="6244709" cy="725805"/>
          </a:xfrm>
          <a:prstGeom prst="rect">
            <a:avLst/>
          </a:prstGeom>
          <a:noFill/>
          <a:ln/>
        </p:spPr>
        <p:txBody>
          <a:bodyPr wrap="square" lIns="0" tIns="0" rIns="0" bIns="0" rtlCol="0" anchor="t"/>
          <a:lstStyle/>
          <a:p>
            <a:pPr marL="342900" indent="-342900" algn="l">
              <a:lnSpc>
                <a:spcPts val="2850"/>
              </a:lnSpc>
              <a:buSzPct val="100000"/>
              <a:buChar char="•"/>
            </a:pPr>
            <a:r>
              <a:rPr lang="tr-TR" sz="1750" b="1" dirty="0" err="1">
                <a:solidFill>
                  <a:srgbClr val="DCD7E5"/>
                </a:solidFill>
                <a:latin typeface="Heebo Light" pitchFamily="34" charset="0"/>
                <a:ea typeface="Heebo Light" pitchFamily="34" charset="-122"/>
                <a:cs typeface="Heebo Light" pitchFamily="34" charset="-120"/>
              </a:rPr>
              <a:t>The</a:t>
            </a:r>
            <a:r>
              <a:rPr lang="tr-TR" sz="1750" b="1" dirty="0">
                <a:solidFill>
                  <a:srgbClr val="DCD7E5"/>
                </a:solidFill>
                <a:latin typeface="Heebo Light" pitchFamily="34" charset="0"/>
                <a:ea typeface="Heebo Light" pitchFamily="34" charset="-122"/>
                <a:cs typeface="Heebo Light" pitchFamily="34" charset="-120"/>
              </a:rPr>
              <a:t> </a:t>
            </a:r>
            <a:r>
              <a:rPr lang="tr-TR" sz="1750" b="1" dirty="0" err="1">
                <a:solidFill>
                  <a:srgbClr val="DCD7E5"/>
                </a:solidFill>
                <a:latin typeface="Heebo Light" pitchFamily="34" charset="0"/>
                <a:ea typeface="Heebo Light" pitchFamily="34" charset="-122"/>
                <a:cs typeface="Heebo Light" pitchFamily="34" charset="-120"/>
              </a:rPr>
              <a:t>Mandalorian</a:t>
            </a:r>
            <a:endParaRPr lang="en-US" sz="1750" dirty="0"/>
          </a:p>
        </p:txBody>
      </p:sp>
      <p:sp>
        <p:nvSpPr>
          <p:cNvPr id="9" name="Text 7">
            <a:extLst>
              <a:ext uri="{FF2B5EF4-FFF2-40B4-BE49-F238E27FC236}">
                <a16:creationId xmlns:a16="http://schemas.microsoft.com/office/drawing/2014/main" id="{5FA32C2A-8EC7-A983-C830-9632C560959D}"/>
              </a:ext>
            </a:extLst>
          </p:cNvPr>
          <p:cNvSpPr/>
          <p:nvPr/>
        </p:nvSpPr>
        <p:spPr>
          <a:xfrm>
            <a:off x="623926" y="3672602"/>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DCD7E5"/>
                </a:solidFill>
                <a:latin typeface="Heebo Light" pitchFamily="34" charset="0"/>
                <a:ea typeface="Heebo Light" pitchFamily="34" charset="-122"/>
                <a:cs typeface="Heebo Light" pitchFamily="34" charset="-120"/>
              </a:rPr>
              <a:t>Hellblade: Senua's Sacrifice</a:t>
            </a:r>
            <a:endParaRPr lang="en-US" sz="1750" dirty="0"/>
          </a:p>
        </p:txBody>
      </p:sp>
      <p:sp>
        <p:nvSpPr>
          <p:cNvPr id="10" name="Dikdörtgen: Tek Köşesi Kesik 9">
            <a:extLst>
              <a:ext uri="{FF2B5EF4-FFF2-40B4-BE49-F238E27FC236}">
                <a16:creationId xmlns:a16="http://schemas.microsoft.com/office/drawing/2014/main" id="{385D0C90-96B1-200D-7014-EF7DA693385E}"/>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descr="insan yüzü, kişi, şahıs, kadın, dış mekan içeren bir resim&#10;&#10;Yapay zeka tarafından oluşturulan içerik yanlış olabilir.">
            <a:extLst>
              <a:ext uri="{FF2B5EF4-FFF2-40B4-BE49-F238E27FC236}">
                <a16:creationId xmlns:a16="http://schemas.microsoft.com/office/drawing/2014/main" id="{D3942F44-C1FD-EAF2-ADD9-B72934C4FABF}"/>
              </a:ext>
            </a:extLst>
          </p:cNvPr>
          <p:cNvPicPr>
            <a:picLocks noChangeAspect="1"/>
          </p:cNvPicPr>
          <p:nvPr/>
        </p:nvPicPr>
        <p:blipFill>
          <a:blip r:embed="rId3"/>
          <a:stretch>
            <a:fillRect/>
          </a:stretch>
        </p:blipFill>
        <p:spPr>
          <a:xfrm>
            <a:off x="364143" y="4114800"/>
            <a:ext cx="5465940" cy="3074591"/>
          </a:xfrm>
          <a:prstGeom prst="rect">
            <a:avLst/>
          </a:prstGeom>
        </p:spPr>
      </p:pic>
      <p:pic>
        <p:nvPicPr>
          <p:cNvPr id="16" name="Resim 15" descr="giyim, bilgisayar oyunu, çizgi film, Aksiyon-macera oyunu içeren bir resim&#10;&#10;Yapay zeka tarafından oluşturulan içerik yanlış olabilir.">
            <a:extLst>
              <a:ext uri="{FF2B5EF4-FFF2-40B4-BE49-F238E27FC236}">
                <a16:creationId xmlns:a16="http://schemas.microsoft.com/office/drawing/2014/main" id="{DF26C9AC-CB63-8CF4-3A4F-73D54B6CF3A8}"/>
              </a:ext>
            </a:extLst>
          </p:cNvPr>
          <p:cNvPicPr>
            <a:picLocks noChangeAspect="1"/>
          </p:cNvPicPr>
          <p:nvPr/>
        </p:nvPicPr>
        <p:blipFill>
          <a:blip r:embed="rId4"/>
          <a:stretch>
            <a:fillRect/>
          </a:stretch>
        </p:blipFill>
        <p:spPr>
          <a:xfrm>
            <a:off x="4135665" y="4748023"/>
            <a:ext cx="5465940" cy="3074591"/>
          </a:xfrm>
          <a:prstGeom prst="rect">
            <a:avLst/>
          </a:prstGeom>
        </p:spPr>
      </p:pic>
      <p:pic>
        <p:nvPicPr>
          <p:cNvPr id="18" name="Resim 17" descr="dış mekan, gökyüzü, Zırh, kask içeren bir resim&#10;&#10;Yapay zeka tarafından oluşturulan içerik yanlış olabilir.">
            <a:extLst>
              <a:ext uri="{FF2B5EF4-FFF2-40B4-BE49-F238E27FC236}">
                <a16:creationId xmlns:a16="http://schemas.microsoft.com/office/drawing/2014/main" id="{FA568227-729C-9F2D-ABD2-BB55DEDD5B55}"/>
              </a:ext>
            </a:extLst>
          </p:cNvPr>
          <p:cNvPicPr>
            <a:picLocks noChangeAspect="1"/>
          </p:cNvPicPr>
          <p:nvPr/>
        </p:nvPicPr>
        <p:blipFill>
          <a:blip r:embed="rId5"/>
          <a:stretch>
            <a:fillRect/>
          </a:stretch>
        </p:blipFill>
        <p:spPr>
          <a:xfrm>
            <a:off x="8525787" y="3750038"/>
            <a:ext cx="4309099" cy="2874135"/>
          </a:xfrm>
          <a:prstGeom prst="rect">
            <a:avLst/>
          </a:prstGeom>
        </p:spPr>
      </p:pic>
      <p:pic>
        <p:nvPicPr>
          <p:cNvPr id="20" name="Resim 19" descr="metin, poster, grafik tasarım, grafik içeren bir resim&#10;&#10;Yapay zeka tarafından oluşturulan içerik yanlış olabilir.">
            <a:extLst>
              <a:ext uri="{FF2B5EF4-FFF2-40B4-BE49-F238E27FC236}">
                <a16:creationId xmlns:a16="http://schemas.microsoft.com/office/drawing/2014/main" id="{4EF91672-AC66-6964-4DFD-E8531E157307}"/>
              </a:ext>
            </a:extLst>
          </p:cNvPr>
          <p:cNvPicPr>
            <a:picLocks noChangeAspect="1"/>
          </p:cNvPicPr>
          <p:nvPr/>
        </p:nvPicPr>
        <p:blipFill>
          <a:blip r:embed="rId6"/>
          <a:stretch>
            <a:fillRect/>
          </a:stretch>
        </p:blipFill>
        <p:spPr>
          <a:xfrm>
            <a:off x="12322400" y="5226306"/>
            <a:ext cx="1968948" cy="2667607"/>
          </a:xfrm>
          <a:prstGeom prst="rect">
            <a:avLst/>
          </a:prstGeom>
        </p:spPr>
      </p:pic>
      <p:sp>
        <p:nvSpPr>
          <p:cNvPr id="21" name="Text 7">
            <a:extLst>
              <a:ext uri="{FF2B5EF4-FFF2-40B4-BE49-F238E27FC236}">
                <a16:creationId xmlns:a16="http://schemas.microsoft.com/office/drawing/2014/main" id="{75FECA3D-9034-6866-BF82-6AB9EDF9EAC5}"/>
              </a:ext>
            </a:extLst>
          </p:cNvPr>
          <p:cNvSpPr/>
          <p:nvPr/>
        </p:nvSpPr>
        <p:spPr>
          <a:xfrm>
            <a:off x="5023237" y="4283087"/>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DCD7E5"/>
                </a:solidFill>
                <a:latin typeface="Heebo Light" pitchFamily="34" charset="0"/>
                <a:ea typeface="Heebo Light" pitchFamily="34" charset="-122"/>
                <a:cs typeface="Heebo Light" pitchFamily="34" charset="-120"/>
              </a:rPr>
              <a:t>H</a:t>
            </a:r>
            <a:r>
              <a:rPr lang="tr-TR" sz="1750" b="1" dirty="0" err="1">
                <a:solidFill>
                  <a:srgbClr val="DCD7E5"/>
                </a:solidFill>
                <a:latin typeface="Heebo Light" pitchFamily="34" charset="0"/>
                <a:ea typeface="Heebo Light" pitchFamily="34" charset="-122"/>
                <a:cs typeface="Heebo Light" pitchFamily="34" charset="-120"/>
              </a:rPr>
              <a:t>ogwarts</a:t>
            </a:r>
            <a:r>
              <a:rPr lang="tr-TR" sz="1750" b="1" dirty="0">
                <a:solidFill>
                  <a:srgbClr val="DCD7E5"/>
                </a:solidFill>
                <a:latin typeface="Heebo Light" pitchFamily="34" charset="0"/>
                <a:ea typeface="Heebo Light" pitchFamily="34" charset="-122"/>
                <a:cs typeface="Heebo Light" pitchFamily="34" charset="-120"/>
              </a:rPr>
              <a:t> </a:t>
            </a:r>
            <a:r>
              <a:rPr lang="tr-TR" sz="1750" b="1" dirty="0" err="1">
                <a:solidFill>
                  <a:srgbClr val="DCD7E5"/>
                </a:solidFill>
                <a:latin typeface="Heebo Light" pitchFamily="34" charset="0"/>
                <a:ea typeface="Heebo Light" pitchFamily="34" charset="-122"/>
                <a:cs typeface="Heebo Light" pitchFamily="34" charset="-120"/>
              </a:rPr>
              <a:t>Legacy</a:t>
            </a:r>
            <a:endParaRPr lang="en-US" sz="1750" dirty="0"/>
          </a:p>
        </p:txBody>
      </p:sp>
    </p:spTree>
    <p:extLst>
      <p:ext uri="{BB962C8B-B14F-4D97-AF65-F5344CB8AC3E}">
        <p14:creationId xmlns:p14="http://schemas.microsoft.com/office/powerpoint/2010/main" val="375426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16994"/>
            <a:ext cx="7557849"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Hangi Motor Kime Uygun?</a:t>
            </a:r>
            <a:endParaRPr lang="en-US" sz="4450" dirty="0"/>
          </a:p>
        </p:txBody>
      </p:sp>
      <p:sp>
        <p:nvSpPr>
          <p:cNvPr id="3" name="Text 1"/>
          <p:cNvSpPr/>
          <p:nvPr/>
        </p:nvSpPr>
        <p:spPr>
          <a:xfrm>
            <a:off x="793790" y="187940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Oyun motoru seçimi, projenin gereksinimlerine, geliştirme ekibinin deneyimine ve hedeflenen platformlara bağlıdır.</a:t>
            </a:r>
            <a:endParaRPr lang="en-US" sz="1750" dirty="0"/>
          </a:p>
        </p:txBody>
      </p:sp>
      <p:pic>
        <p:nvPicPr>
          <p:cNvPr id="4" name="Image 0" descr="preencoded.png"/>
          <p:cNvPicPr>
            <a:picLocks noChangeAspect="1"/>
          </p:cNvPicPr>
          <p:nvPr/>
        </p:nvPicPr>
        <p:blipFill>
          <a:blip r:embed="rId3"/>
          <a:stretch>
            <a:fillRect/>
          </a:stretch>
        </p:blipFill>
        <p:spPr>
          <a:xfrm>
            <a:off x="2978348" y="2497455"/>
            <a:ext cx="2152055" cy="1306949"/>
          </a:xfrm>
          <a:prstGeom prst="rect">
            <a:avLst/>
          </a:prstGeom>
        </p:spPr>
      </p:pic>
      <p:pic>
        <p:nvPicPr>
          <p:cNvPr id="5" name="Image 1" descr="preencoded.png"/>
          <p:cNvPicPr>
            <a:picLocks noChangeAspect="1"/>
          </p:cNvPicPr>
          <p:nvPr/>
        </p:nvPicPr>
        <p:blipFill>
          <a:blip r:embed="rId4"/>
          <a:stretch>
            <a:fillRect/>
          </a:stretch>
        </p:blipFill>
        <p:spPr>
          <a:xfrm>
            <a:off x="3894892" y="3113484"/>
            <a:ext cx="318968" cy="398621"/>
          </a:xfrm>
          <a:prstGeom prst="rect">
            <a:avLst/>
          </a:prstGeom>
        </p:spPr>
      </p:pic>
      <p:sp>
        <p:nvSpPr>
          <p:cNvPr id="6" name="Text 2"/>
          <p:cNvSpPr/>
          <p:nvPr/>
        </p:nvSpPr>
        <p:spPr>
          <a:xfrm>
            <a:off x="5357217" y="2724269"/>
            <a:ext cx="3177778"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Deneyimli Geliştiriciler</a:t>
            </a:r>
            <a:endParaRPr lang="en-US" sz="2200" dirty="0"/>
          </a:p>
        </p:txBody>
      </p:sp>
      <p:sp>
        <p:nvSpPr>
          <p:cNvPr id="7" name="Text 3"/>
          <p:cNvSpPr/>
          <p:nvPr/>
        </p:nvSpPr>
        <p:spPr>
          <a:xfrm>
            <a:off x="5357217" y="3214688"/>
            <a:ext cx="3177778"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Unreal Engine</a:t>
            </a:r>
            <a:endParaRPr lang="en-US" sz="1750" dirty="0"/>
          </a:p>
        </p:txBody>
      </p:sp>
      <p:sp>
        <p:nvSpPr>
          <p:cNvPr id="8" name="Shape 4"/>
          <p:cNvSpPr/>
          <p:nvPr/>
        </p:nvSpPr>
        <p:spPr>
          <a:xfrm>
            <a:off x="5187077" y="3817501"/>
            <a:ext cx="8592860" cy="15240"/>
          </a:xfrm>
          <a:prstGeom prst="roundRect">
            <a:avLst>
              <a:gd name="adj" fmla="val 625116"/>
            </a:avLst>
          </a:prstGeom>
          <a:solidFill>
            <a:srgbClr val="4A2C85"/>
          </a:solidFill>
          <a:ln/>
        </p:spPr>
      </p:sp>
      <p:pic>
        <p:nvPicPr>
          <p:cNvPr id="9" name="Image 2" descr="preencoded.png"/>
          <p:cNvPicPr>
            <a:picLocks noChangeAspect="1"/>
          </p:cNvPicPr>
          <p:nvPr/>
        </p:nvPicPr>
        <p:blipFill>
          <a:blip r:embed="rId5"/>
          <a:stretch>
            <a:fillRect/>
          </a:stretch>
        </p:blipFill>
        <p:spPr>
          <a:xfrm>
            <a:off x="1902381" y="3861078"/>
            <a:ext cx="4304109" cy="1306949"/>
          </a:xfrm>
          <a:prstGeom prst="rect">
            <a:avLst/>
          </a:prstGeom>
        </p:spPr>
      </p:pic>
      <p:pic>
        <p:nvPicPr>
          <p:cNvPr id="10" name="Image 3" descr="preencoded.png"/>
          <p:cNvPicPr>
            <a:picLocks noChangeAspect="1"/>
          </p:cNvPicPr>
          <p:nvPr/>
        </p:nvPicPr>
        <p:blipFill>
          <a:blip r:embed="rId6"/>
          <a:stretch>
            <a:fillRect/>
          </a:stretch>
        </p:blipFill>
        <p:spPr>
          <a:xfrm>
            <a:off x="3894892" y="4315182"/>
            <a:ext cx="318968" cy="398621"/>
          </a:xfrm>
          <a:prstGeom prst="rect">
            <a:avLst/>
          </a:prstGeom>
        </p:spPr>
      </p:pic>
      <p:sp>
        <p:nvSpPr>
          <p:cNvPr id="11" name="Text 5"/>
          <p:cNvSpPr/>
          <p:nvPr/>
        </p:nvSpPr>
        <p:spPr>
          <a:xfrm>
            <a:off x="6433304" y="4087892"/>
            <a:ext cx="2297073"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Yeni Başlayanlar</a:t>
            </a:r>
            <a:endParaRPr lang="en-US" sz="2200" dirty="0"/>
          </a:p>
        </p:txBody>
      </p:sp>
      <p:sp>
        <p:nvSpPr>
          <p:cNvPr id="12" name="Text 6"/>
          <p:cNvSpPr/>
          <p:nvPr/>
        </p:nvSpPr>
        <p:spPr>
          <a:xfrm>
            <a:off x="6433304" y="4578310"/>
            <a:ext cx="2297073"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Unity</a:t>
            </a:r>
            <a:endParaRPr lang="en-US" sz="1750" dirty="0"/>
          </a:p>
        </p:txBody>
      </p:sp>
      <p:sp>
        <p:nvSpPr>
          <p:cNvPr id="13" name="Shape 7"/>
          <p:cNvSpPr/>
          <p:nvPr/>
        </p:nvSpPr>
        <p:spPr>
          <a:xfrm>
            <a:off x="6263164" y="5181124"/>
            <a:ext cx="7516773" cy="15240"/>
          </a:xfrm>
          <a:prstGeom prst="roundRect">
            <a:avLst>
              <a:gd name="adj" fmla="val 625116"/>
            </a:avLst>
          </a:prstGeom>
          <a:solidFill>
            <a:srgbClr val="4A2C85"/>
          </a:solidFill>
          <a:ln/>
        </p:spPr>
      </p:sp>
      <p:pic>
        <p:nvPicPr>
          <p:cNvPr id="14" name="Image 4" descr="preencoded.png"/>
          <p:cNvPicPr>
            <a:picLocks noChangeAspect="1"/>
          </p:cNvPicPr>
          <p:nvPr/>
        </p:nvPicPr>
        <p:blipFill>
          <a:blip r:embed="rId7"/>
          <a:stretch>
            <a:fillRect/>
          </a:stretch>
        </p:blipFill>
        <p:spPr>
          <a:xfrm>
            <a:off x="826294" y="5224701"/>
            <a:ext cx="6456164" cy="1306949"/>
          </a:xfrm>
          <a:prstGeom prst="rect">
            <a:avLst/>
          </a:prstGeom>
        </p:spPr>
      </p:pic>
      <p:pic>
        <p:nvPicPr>
          <p:cNvPr id="15" name="Image 5" descr="preencoded.png"/>
          <p:cNvPicPr>
            <a:picLocks noChangeAspect="1"/>
          </p:cNvPicPr>
          <p:nvPr/>
        </p:nvPicPr>
        <p:blipFill>
          <a:blip r:embed="rId8"/>
          <a:stretch>
            <a:fillRect/>
          </a:stretch>
        </p:blipFill>
        <p:spPr>
          <a:xfrm>
            <a:off x="3894773" y="5678805"/>
            <a:ext cx="318968" cy="398621"/>
          </a:xfrm>
          <a:prstGeom prst="rect">
            <a:avLst/>
          </a:prstGeom>
        </p:spPr>
      </p:pic>
      <p:sp>
        <p:nvSpPr>
          <p:cNvPr id="16" name="Text 8"/>
          <p:cNvSpPr/>
          <p:nvPr/>
        </p:nvSpPr>
        <p:spPr>
          <a:xfrm>
            <a:off x="7509272" y="5451515"/>
            <a:ext cx="1997512"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Mobil Oyunlar</a:t>
            </a:r>
            <a:endParaRPr lang="en-US" sz="2200" dirty="0"/>
          </a:p>
        </p:txBody>
      </p:sp>
      <p:sp>
        <p:nvSpPr>
          <p:cNvPr id="17" name="Text 9"/>
          <p:cNvSpPr/>
          <p:nvPr/>
        </p:nvSpPr>
        <p:spPr>
          <a:xfrm>
            <a:off x="7509272" y="5941933"/>
            <a:ext cx="1997512" cy="362903"/>
          </a:xfrm>
          <a:prstGeom prst="rect">
            <a:avLst/>
          </a:prstGeom>
          <a:noFill/>
          <a:ln/>
        </p:spPr>
        <p:txBody>
          <a:bodyPr wrap="non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Unity</a:t>
            </a:r>
            <a:endParaRPr lang="en-US" sz="1750" dirty="0"/>
          </a:p>
        </p:txBody>
      </p:sp>
      <p:sp>
        <p:nvSpPr>
          <p:cNvPr id="18" name="Text 10"/>
          <p:cNvSpPr/>
          <p:nvPr/>
        </p:nvSpPr>
        <p:spPr>
          <a:xfrm>
            <a:off x="793790" y="678680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Unreal Engine, yüksek kaliteli grafikler ve karmaşık projeler için idealdir. Unity ise, kullanım kolaylığı, geniş platform desteği ve hızlı prototipleme imkanı sunar.</a:t>
            </a:r>
            <a:endParaRPr lang="en-US" sz="1750" dirty="0"/>
          </a:p>
        </p:txBody>
      </p:sp>
      <p:sp>
        <p:nvSpPr>
          <p:cNvPr id="19" name="Dikdörtgen: Tek Köşesi Kesik 18">
            <a:extLst>
              <a:ext uri="{FF2B5EF4-FFF2-40B4-BE49-F238E27FC236}">
                <a16:creationId xmlns:a16="http://schemas.microsoft.com/office/drawing/2014/main" id="{2656CC25-71D2-3005-9F70-C07368AA9F6D}"/>
              </a:ext>
            </a:extLst>
          </p:cNvPr>
          <p:cNvSpPr/>
          <p:nvPr/>
        </p:nvSpPr>
        <p:spPr>
          <a:xfrm flipH="1">
            <a:off x="12871173" y="7792278"/>
            <a:ext cx="1649896" cy="347870"/>
          </a:xfrm>
          <a:prstGeom prst="snip1Rect">
            <a:avLst/>
          </a:prstGeom>
          <a:solidFill>
            <a:srgbClr val="0D0A2C"/>
          </a:solidFill>
          <a:ln>
            <a:solidFill>
              <a:srgbClr val="0D0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TotalTime>
  <Words>680</Words>
  <Application>Microsoft Office PowerPoint</Application>
  <PresentationFormat>Özel</PresentationFormat>
  <Paragraphs>81</Paragraphs>
  <Slides>11</Slides>
  <Notes>11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Heebo Bold</vt:lpstr>
      <vt:lpstr>Heebo Light</vt:lpstr>
      <vt:lpstr>Sora Medium</vt:lpstr>
      <vt:lpstr>Montserrat</vt:lpstr>
      <vt:lpstr>Arial</vt:lpstr>
      <vt:lpstr>Noto Sans TC</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 Nezih Doğan</cp:lastModifiedBy>
  <cp:revision>6</cp:revision>
  <dcterms:created xsi:type="dcterms:W3CDTF">2025-04-12T14:52:30Z</dcterms:created>
  <dcterms:modified xsi:type="dcterms:W3CDTF">2025-04-12T18:22:38Z</dcterms:modified>
</cp:coreProperties>
</file>